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82" r:id="rId3"/>
    <p:sldId id="283" r:id="rId4"/>
    <p:sldId id="284" r:id="rId5"/>
    <p:sldId id="285" r:id="rId6"/>
    <p:sldId id="294" r:id="rId7"/>
    <p:sldId id="287" r:id="rId8"/>
    <p:sldId id="295" r:id="rId9"/>
    <p:sldId id="290" r:id="rId10"/>
    <p:sldId id="291" r:id="rId11"/>
    <p:sldId id="292" r:id="rId12"/>
    <p:sldId id="270" r:id="rId13"/>
    <p:sldId id="271" r:id="rId14"/>
    <p:sldId id="273" r:id="rId15"/>
    <p:sldId id="274" r:id="rId16"/>
    <p:sldId id="277" r:id="rId17"/>
    <p:sldId id="293"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F0141-94DC-D1D4-5255-4A45E1561120}" v="1" dt="2021-06-17T08:09:49.424"/>
    <p1510:client id="{82BA6E05-FBBF-D957-7A34-0796F45794EB}" v="73" dt="2021-06-17T08:15:00.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esh TRIPATHI" userId="S::rtripathi@wmo.int::a60171f5-b429-4beb-bb83-8da53182c6ff" providerId="AD" clId="Web-{82BA6E05-FBBF-D957-7A34-0796F45794EB}"/>
    <pc:docChg chg="modSld">
      <pc:chgData name="Ramesh TRIPATHI" userId="S::rtripathi@wmo.int::a60171f5-b429-4beb-bb83-8da53182c6ff" providerId="AD" clId="Web-{82BA6E05-FBBF-D957-7A34-0796F45794EB}" dt="2021-06-17T08:15:00.911" v="57" actId="20577"/>
      <pc:docMkLst>
        <pc:docMk/>
      </pc:docMkLst>
      <pc:sldChg chg="modSp">
        <pc:chgData name="Ramesh TRIPATHI" userId="S::rtripathi@wmo.int::a60171f5-b429-4beb-bb83-8da53182c6ff" providerId="AD" clId="Web-{82BA6E05-FBBF-D957-7A34-0796F45794EB}" dt="2021-06-17T08:09:54.498" v="2" actId="20577"/>
        <pc:sldMkLst>
          <pc:docMk/>
          <pc:sldMk cId="1967804388" sldId="258"/>
        </pc:sldMkLst>
        <pc:spChg chg="mod">
          <ac:chgData name="Ramesh TRIPATHI" userId="S::rtripathi@wmo.int::a60171f5-b429-4beb-bb83-8da53182c6ff" providerId="AD" clId="Web-{82BA6E05-FBBF-D957-7A34-0796F45794EB}" dt="2021-06-17T08:09:54.498" v="2" actId="20577"/>
          <ac:spMkLst>
            <pc:docMk/>
            <pc:sldMk cId="1967804388" sldId="258"/>
            <ac:spMk id="7" creationId="{00000000-0000-0000-0000-000000000000}"/>
          </ac:spMkLst>
        </pc:spChg>
      </pc:sldChg>
      <pc:sldChg chg="addSp delSp modSp">
        <pc:chgData name="Ramesh TRIPATHI" userId="S::rtripathi@wmo.int::a60171f5-b429-4beb-bb83-8da53182c6ff" providerId="AD" clId="Web-{82BA6E05-FBBF-D957-7A34-0796F45794EB}" dt="2021-06-17T08:14:22.301" v="53" actId="20577"/>
        <pc:sldMkLst>
          <pc:docMk/>
          <pc:sldMk cId="423435275" sldId="285"/>
        </pc:sldMkLst>
        <pc:spChg chg="add del mod">
          <ac:chgData name="Ramesh TRIPATHI" userId="S::rtripathi@wmo.int::a60171f5-b429-4beb-bb83-8da53182c6ff" providerId="AD" clId="Web-{82BA6E05-FBBF-D957-7A34-0796F45794EB}" dt="2021-06-17T08:14:22.301" v="53" actId="20577"/>
          <ac:spMkLst>
            <pc:docMk/>
            <pc:sldMk cId="423435275" sldId="285"/>
            <ac:spMk id="6" creationId="{00000000-0000-0000-0000-000000000000}"/>
          </ac:spMkLst>
        </pc:spChg>
        <pc:picChg chg="add del mod">
          <ac:chgData name="Ramesh TRIPATHI" userId="S::rtripathi@wmo.int::a60171f5-b429-4beb-bb83-8da53182c6ff" providerId="AD" clId="Web-{82BA6E05-FBBF-D957-7A34-0796F45794EB}" dt="2021-06-17T08:12:31.814" v="11"/>
          <ac:picMkLst>
            <pc:docMk/>
            <pc:sldMk cId="423435275" sldId="285"/>
            <ac:picMk id="3" creationId="{02B26AAA-76D5-4BBD-94FA-F81214D8FBAA}"/>
          </ac:picMkLst>
        </pc:picChg>
        <pc:picChg chg="add del mod">
          <ac:chgData name="Ramesh TRIPATHI" userId="S::rtripathi@wmo.int::a60171f5-b429-4beb-bb83-8da53182c6ff" providerId="AD" clId="Web-{82BA6E05-FBBF-D957-7A34-0796F45794EB}" dt="2021-06-17T08:13:34.862" v="31"/>
          <ac:picMkLst>
            <pc:docMk/>
            <pc:sldMk cId="423435275" sldId="285"/>
            <ac:picMk id="4" creationId="{784010EC-69C1-41B7-B6A1-0597E747B48C}"/>
          </ac:picMkLst>
        </pc:picChg>
        <pc:picChg chg="add mod">
          <ac:chgData name="Ramesh TRIPATHI" userId="S::rtripathi@wmo.int::a60171f5-b429-4beb-bb83-8da53182c6ff" providerId="AD" clId="Web-{82BA6E05-FBBF-D957-7A34-0796F45794EB}" dt="2021-06-17T08:14:12.566" v="49" actId="1076"/>
          <ac:picMkLst>
            <pc:docMk/>
            <pc:sldMk cId="423435275" sldId="285"/>
            <ac:picMk id="5" creationId="{CEDEDFE0-9246-484D-8754-35EAA01B0911}"/>
          </ac:picMkLst>
        </pc:picChg>
      </pc:sldChg>
      <pc:sldChg chg="modSp">
        <pc:chgData name="Ramesh TRIPATHI" userId="S::rtripathi@wmo.int::a60171f5-b429-4beb-bb83-8da53182c6ff" providerId="AD" clId="Web-{82BA6E05-FBBF-D957-7A34-0796F45794EB}" dt="2021-06-17T08:15:00.911" v="57" actId="20577"/>
        <pc:sldMkLst>
          <pc:docMk/>
          <pc:sldMk cId="4157334822" sldId="295"/>
        </pc:sldMkLst>
        <pc:graphicFrameChg chg="modGraphic">
          <ac:chgData name="Ramesh TRIPATHI" userId="S::rtripathi@wmo.int::a60171f5-b429-4beb-bb83-8da53182c6ff" providerId="AD" clId="Web-{82BA6E05-FBBF-D957-7A34-0796F45794EB}" dt="2021-06-17T08:15:00.911" v="57" actId="20577"/>
          <ac:graphicFrameMkLst>
            <pc:docMk/>
            <pc:sldMk cId="4157334822" sldId="295"/>
            <ac:graphicFrameMk id="5" creationId="{00000000-0000-0000-0000-000000000000}"/>
          </ac:graphicFrameMkLst>
        </pc:graphicFrameChg>
      </pc:sldChg>
    </pc:docChg>
  </pc:docChgLst>
  <pc:docChgLst>
    <pc:chgData name="Giacomo Teruggi" userId="S::gteruggi@wmo.int::2207d7f2-2d80-413e-ae21-067bc5385040" providerId="AD" clId="Web-{5F5F0141-94DC-D1D4-5255-4A45E1561120}"/>
    <pc:docChg chg="modSld">
      <pc:chgData name="Giacomo Teruggi" userId="S::gteruggi@wmo.int::2207d7f2-2d80-413e-ae21-067bc5385040" providerId="AD" clId="Web-{5F5F0141-94DC-D1D4-5255-4A45E1561120}" dt="2021-06-17T08:09:49.424" v="0"/>
      <pc:docMkLst>
        <pc:docMk/>
      </pc:docMkLst>
      <pc:sldChg chg="addSp delSp modSp">
        <pc:chgData name="Giacomo Teruggi" userId="S::gteruggi@wmo.int::2207d7f2-2d80-413e-ae21-067bc5385040" providerId="AD" clId="Web-{5F5F0141-94DC-D1D4-5255-4A45E1561120}" dt="2021-06-17T08:09:49.424" v="0"/>
        <pc:sldMkLst>
          <pc:docMk/>
          <pc:sldMk cId="1967804388" sldId="258"/>
        </pc:sldMkLst>
        <pc:spChg chg="add mod">
          <ac:chgData name="Giacomo Teruggi" userId="S::gteruggi@wmo.int::2207d7f2-2d80-413e-ae21-067bc5385040" providerId="AD" clId="Web-{5F5F0141-94DC-D1D4-5255-4A45E1561120}" dt="2021-06-17T08:09:49.424" v="0"/>
          <ac:spMkLst>
            <pc:docMk/>
            <pc:sldMk cId="1967804388" sldId="258"/>
            <ac:spMk id="3" creationId="{D52BB2DF-7140-43DE-81A3-EE7068A1F21A}"/>
          </ac:spMkLst>
        </pc:spChg>
        <pc:spChg chg="del">
          <ac:chgData name="Giacomo Teruggi" userId="S::gteruggi@wmo.int::2207d7f2-2d80-413e-ae21-067bc5385040" providerId="AD" clId="Web-{5F5F0141-94DC-D1D4-5255-4A45E1561120}" dt="2021-06-17T08:09:49.424" v="0"/>
          <ac:spMkLst>
            <pc:docMk/>
            <pc:sldMk cId="1967804388" sldId="258"/>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5393C-18F9-44E8-92E1-C882AE245886}" type="doc">
      <dgm:prSet loTypeId="urn:microsoft.com/office/officeart/2005/8/layout/equation1" loCatId="process" qsTypeId="urn:microsoft.com/office/officeart/2005/8/quickstyle/simple2" qsCatId="simple" csTypeId="urn:microsoft.com/office/officeart/2005/8/colors/accent1_2" csCatId="accent1" phldr="1"/>
      <dgm:spPr/>
    </dgm:pt>
    <dgm:pt modelId="{55026CFC-12CB-4D6A-B72F-3AF5372FAE40}">
      <dgm:prSet phldrT="[Text]" custT="1"/>
      <dgm:spPr/>
      <dgm:t>
        <a:bodyPr/>
        <a:lstStyle/>
        <a:p>
          <a:r>
            <a:rPr lang="es-PY" altLang="en-US" sz="3600" b="1" err="1"/>
            <a:t>Gains</a:t>
          </a:r>
          <a:endParaRPr lang="es-PY" altLang="en-US" sz="3600" b="1"/>
        </a:p>
        <a:p>
          <a:r>
            <a:rPr lang="es-PY" altLang="en-US" sz="1600" err="1"/>
            <a:t>Derived</a:t>
          </a:r>
          <a:r>
            <a:rPr lang="es-PY" altLang="en-US" sz="1600"/>
            <a:t> </a:t>
          </a:r>
          <a:r>
            <a:rPr lang="es-PY" altLang="en-US" sz="1600" err="1"/>
            <a:t>from</a:t>
          </a:r>
          <a:r>
            <a:rPr lang="es-PY" altLang="en-US" sz="1600"/>
            <a:t> </a:t>
          </a:r>
          <a:r>
            <a:rPr lang="es-PY" altLang="en-US" sz="1600" err="1"/>
            <a:t>the</a:t>
          </a:r>
          <a:r>
            <a:rPr lang="es-PY" altLang="en-US" sz="1600"/>
            <a:t> </a:t>
          </a:r>
          <a:r>
            <a:rPr lang="es-PY" altLang="en-US" sz="1600" err="1"/>
            <a:t>activities</a:t>
          </a:r>
          <a:r>
            <a:rPr lang="es-PY" altLang="en-US" sz="1600"/>
            <a:t> and use of </a:t>
          </a:r>
          <a:r>
            <a:rPr lang="es-PY" altLang="en-US" sz="1600" err="1"/>
            <a:t>floodplains</a:t>
          </a:r>
          <a:r>
            <a:rPr lang="es-PY" altLang="en-US" sz="1600"/>
            <a:t> (</a:t>
          </a:r>
          <a:r>
            <a:rPr lang="es-PY" altLang="en-US" sz="1600" err="1"/>
            <a:t>agriculture</a:t>
          </a:r>
          <a:r>
            <a:rPr lang="es-PY" altLang="en-US" sz="1600"/>
            <a:t>, </a:t>
          </a:r>
          <a:r>
            <a:rPr lang="es-PY" altLang="en-US" sz="1600" err="1"/>
            <a:t>urban</a:t>
          </a:r>
          <a:r>
            <a:rPr lang="es-PY" altLang="en-US" sz="1600"/>
            <a:t> </a:t>
          </a:r>
          <a:r>
            <a:rPr lang="es-PY" altLang="en-US" sz="1600" err="1"/>
            <a:t>development</a:t>
          </a:r>
          <a:r>
            <a:rPr lang="es-PY" altLang="en-US" sz="1600"/>
            <a:t>, </a:t>
          </a:r>
          <a:r>
            <a:rPr lang="es-PY" altLang="en-US" sz="1600" err="1"/>
            <a:t>transportation</a:t>
          </a:r>
          <a:r>
            <a:rPr lang="es-PY" altLang="en-US" sz="1600"/>
            <a:t>, </a:t>
          </a:r>
          <a:r>
            <a:rPr lang="es-PY" altLang="en-US" sz="1600" err="1"/>
            <a:t>recreational</a:t>
          </a:r>
          <a:r>
            <a:rPr lang="es-PY" altLang="en-US" sz="1600"/>
            <a:t> use, etc.)</a:t>
          </a:r>
          <a:endParaRPr lang="en-US" sz="1600"/>
        </a:p>
      </dgm:t>
    </dgm:pt>
    <dgm:pt modelId="{E22DA455-E4CB-4C7F-9C2D-7F45BFC879B5}" type="parTrans" cxnId="{716DF2EF-10DC-4648-9711-C04280CC84F4}">
      <dgm:prSet/>
      <dgm:spPr/>
      <dgm:t>
        <a:bodyPr/>
        <a:lstStyle/>
        <a:p>
          <a:endParaRPr lang="en-US"/>
        </a:p>
      </dgm:t>
    </dgm:pt>
    <dgm:pt modelId="{5EEB9DA8-6BB1-435F-A9E2-7C5B584B2BA3}" type="sibTrans" cxnId="{716DF2EF-10DC-4648-9711-C04280CC84F4}">
      <dgm:prSet/>
      <dgm:spPr/>
      <dgm:t>
        <a:bodyPr/>
        <a:lstStyle/>
        <a:p>
          <a:endParaRPr lang="en-US"/>
        </a:p>
      </dgm:t>
    </dgm:pt>
    <dgm:pt modelId="{5BE36079-F7FB-44E0-B0AE-D4A794E2B40F}">
      <dgm:prSet phldrT="[Text]" custT="1"/>
      <dgm:spPr/>
      <dgm:t>
        <a:bodyPr/>
        <a:lstStyle/>
        <a:p>
          <a:r>
            <a:rPr lang="es-PY" altLang="en-US" sz="3600" b="1" err="1"/>
            <a:t>Losses</a:t>
          </a:r>
          <a:endParaRPr lang="es-PY" altLang="en-US" sz="3600"/>
        </a:p>
        <a:p>
          <a:r>
            <a:rPr lang="es-PY" altLang="en-US" sz="1600" err="1"/>
            <a:t>Direct</a:t>
          </a:r>
          <a:r>
            <a:rPr lang="es-PY" altLang="en-US" sz="1600"/>
            <a:t> </a:t>
          </a:r>
          <a:r>
            <a:rPr lang="es-PY" altLang="en-US" sz="1600" err="1"/>
            <a:t>damages</a:t>
          </a:r>
          <a:r>
            <a:rPr lang="es-PY" altLang="en-US" sz="1600"/>
            <a:t> and </a:t>
          </a:r>
          <a:r>
            <a:rPr lang="es-PY" altLang="en-US" sz="1600" err="1"/>
            <a:t>mid</a:t>
          </a:r>
          <a:r>
            <a:rPr lang="es-PY" altLang="en-US" sz="1600"/>
            <a:t> </a:t>
          </a:r>
          <a:r>
            <a:rPr lang="es-PY" altLang="en-US" sz="1600" err="1"/>
            <a:t>to</a:t>
          </a:r>
          <a:r>
            <a:rPr lang="es-PY" altLang="en-US" sz="1600"/>
            <a:t> </a:t>
          </a:r>
          <a:r>
            <a:rPr lang="es-PY" altLang="en-US" sz="1600" err="1"/>
            <a:t>long</a:t>
          </a:r>
          <a:r>
            <a:rPr lang="es-PY" altLang="en-US" sz="1600"/>
            <a:t> </a:t>
          </a:r>
          <a:r>
            <a:rPr lang="es-PY" altLang="en-US" sz="1600" err="1"/>
            <a:t>term</a:t>
          </a:r>
          <a:r>
            <a:rPr lang="es-PY" altLang="en-US" sz="1600"/>
            <a:t> </a:t>
          </a:r>
          <a:r>
            <a:rPr lang="es-PY" altLang="en-US" sz="1600" err="1"/>
            <a:t>impacts</a:t>
          </a:r>
          <a:r>
            <a:rPr lang="es-PY" altLang="en-US" sz="1600"/>
            <a:t> </a:t>
          </a:r>
          <a:r>
            <a:rPr lang="es-PY" altLang="en-US" sz="1600" err="1"/>
            <a:t>on</a:t>
          </a:r>
          <a:r>
            <a:rPr lang="es-PY" altLang="en-US" sz="1600"/>
            <a:t> </a:t>
          </a:r>
          <a:r>
            <a:rPr lang="es-PY" altLang="en-US" sz="1600" err="1"/>
            <a:t>environment</a:t>
          </a:r>
          <a:r>
            <a:rPr lang="es-PY" altLang="en-US" sz="1600"/>
            <a:t> and socio-</a:t>
          </a:r>
          <a:r>
            <a:rPr lang="es-PY" altLang="en-US" sz="1600" err="1"/>
            <a:t>economics</a:t>
          </a:r>
          <a:endParaRPr lang="en-US" sz="1600"/>
        </a:p>
      </dgm:t>
    </dgm:pt>
    <dgm:pt modelId="{E16AB552-CABA-4A3D-972F-AFBA780EB570}" type="parTrans" cxnId="{CD910B85-EE05-440C-B803-3F0FBF32B0F0}">
      <dgm:prSet/>
      <dgm:spPr/>
      <dgm:t>
        <a:bodyPr/>
        <a:lstStyle/>
        <a:p>
          <a:endParaRPr lang="en-US"/>
        </a:p>
      </dgm:t>
    </dgm:pt>
    <dgm:pt modelId="{937398D6-E265-429C-8AD5-7767D850F245}" type="sibTrans" cxnId="{CD910B85-EE05-440C-B803-3F0FBF32B0F0}">
      <dgm:prSet/>
      <dgm:spPr/>
      <dgm:t>
        <a:bodyPr/>
        <a:lstStyle/>
        <a:p>
          <a:endParaRPr lang="en-US"/>
        </a:p>
      </dgm:t>
    </dgm:pt>
    <dgm:pt modelId="{72D1AA05-1509-4812-9E1B-7B8068722F52}">
      <dgm:prSet phldrT="[Text]" custT="1"/>
      <dgm:spPr/>
      <dgm:t>
        <a:bodyPr/>
        <a:lstStyle/>
        <a:p>
          <a:r>
            <a:rPr lang="fr-CH" sz="4000" b="1"/>
            <a:t>0</a:t>
          </a:r>
          <a:endParaRPr lang="en-US" sz="4000" b="1"/>
        </a:p>
      </dgm:t>
    </dgm:pt>
    <dgm:pt modelId="{B80F11A9-1CC9-4B86-BAB8-F985EF420339}" type="parTrans" cxnId="{10F0BEA2-BE67-4A5A-B763-3927F7453FDC}">
      <dgm:prSet/>
      <dgm:spPr/>
      <dgm:t>
        <a:bodyPr/>
        <a:lstStyle/>
        <a:p>
          <a:endParaRPr lang="en-US"/>
        </a:p>
      </dgm:t>
    </dgm:pt>
    <dgm:pt modelId="{7B532EAB-522A-4FEA-87E9-814B6DC7C462}" type="sibTrans" cxnId="{10F0BEA2-BE67-4A5A-B763-3927F7453FDC}">
      <dgm:prSet/>
      <dgm:spPr/>
      <dgm:t>
        <a:bodyPr/>
        <a:lstStyle/>
        <a:p>
          <a:endParaRPr lang="en-US"/>
        </a:p>
      </dgm:t>
    </dgm:pt>
    <dgm:pt modelId="{A6BE6D22-A897-4918-BFFD-AC71822E036A}" type="pres">
      <dgm:prSet presAssocID="{5635393C-18F9-44E8-92E1-C882AE245886}" presName="linearFlow" presStyleCnt="0">
        <dgm:presLayoutVars>
          <dgm:dir/>
          <dgm:resizeHandles val="exact"/>
        </dgm:presLayoutVars>
      </dgm:prSet>
      <dgm:spPr/>
    </dgm:pt>
    <dgm:pt modelId="{3EAA48CD-654F-4D3D-9439-FE34438A01A9}" type="pres">
      <dgm:prSet presAssocID="{55026CFC-12CB-4D6A-B72F-3AF5372FAE40}" presName="node" presStyleLbl="node1" presStyleIdx="0" presStyleCnt="3" custScaleX="286062" custScaleY="264299">
        <dgm:presLayoutVars>
          <dgm:bulletEnabled val="1"/>
        </dgm:presLayoutVars>
      </dgm:prSet>
      <dgm:spPr>
        <a:prstGeom prst="ellipse">
          <a:avLst/>
        </a:prstGeom>
      </dgm:spPr>
    </dgm:pt>
    <dgm:pt modelId="{935B74B8-45FB-4CD3-AD62-6C16E3E68F1F}" type="pres">
      <dgm:prSet presAssocID="{5EEB9DA8-6BB1-435F-A9E2-7C5B584B2BA3}" presName="spacerL" presStyleCnt="0"/>
      <dgm:spPr/>
    </dgm:pt>
    <dgm:pt modelId="{86ECA194-5B01-41A3-BA62-D54D63E5C32F}" type="pres">
      <dgm:prSet presAssocID="{5EEB9DA8-6BB1-435F-A9E2-7C5B584B2BA3}" presName="sibTrans" presStyleLbl="sibTrans2D1" presStyleIdx="0" presStyleCnt="2" custLinFactNeighborX="1951"/>
      <dgm:spPr>
        <a:prstGeom prst="mathMinus">
          <a:avLst/>
        </a:prstGeom>
      </dgm:spPr>
    </dgm:pt>
    <dgm:pt modelId="{3C6729C9-79E9-4969-9B30-ED2C1AAA0C7A}" type="pres">
      <dgm:prSet presAssocID="{5EEB9DA8-6BB1-435F-A9E2-7C5B584B2BA3}" presName="spacerR" presStyleCnt="0"/>
      <dgm:spPr/>
    </dgm:pt>
    <dgm:pt modelId="{0C9A71B7-D267-477C-8967-C6D1D1D9C8F2}" type="pres">
      <dgm:prSet presAssocID="{5BE36079-F7FB-44E0-B0AE-D4A794E2B40F}" presName="node" presStyleLbl="node1" presStyleIdx="1" presStyleCnt="3" custScaleX="292461" custScaleY="273426">
        <dgm:presLayoutVars>
          <dgm:bulletEnabled val="1"/>
        </dgm:presLayoutVars>
      </dgm:prSet>
      <dgm:spPr/>
    </dgm:pt>
    <dgm:pt modelId="{A941B937-CD7D-4CD1-9221-82836C0B1187}" type="pres">
      <dgm:prSet presAssocID="{937398D6-E265-429C-8AD5-7767D850F245}" presName="spacerL" presStyleCnt="0"/>
      <dgm:spPr/>
    </dgm:pt>
    <dgm:pt modelId="{DD4D9F3A-734A-40E1-A28D-116335BD76AE}" type="pres">
      <dgm:prSet presAssocID="{937398D6-E265-429C-8AD5-7767D850F245}" presName="sibTrans" presStyleLbl="sibTrans2D1" presStyleIdx="1" presStyleCnt="2" custAng="20165238" custScaleX="124606" custLinFactX="6589" custLinFactNeighborX="100000" custLinFactNeighborY="67887"/>
      <dgm:spPr>
        <a:prstGeom prst="mathMinus">
          <a:avLst/>
        </a:prstGeom>
      </dgm:spPr>
    </dgm:pt>
    <dgm:pt modelId="{5DAA73D1-628C-448B-AD19-DB3F06C0ABD4}" type="pres">
      <dgm:prSet presAssocID="{937398D6-E265-429C-8AD5-7767D850F245}" presName="spacerR" presStyleCnt="0"/>
      <dgm:spPr/>
    </dgm:pt>
    <dgm:pt modelId="{98FBEED4-36B6-41DE-B90B-CA9A2E77396F}" type="pres">
      <dgm:prSet presAssocID="{72D1AA05-1509-4812-9E1B-7B8068722F52}" presName="node" presStyleLbl="node1" presStyleIdx="2" presStyleCnt="3">
        <dgm:presLayoutVars>
          <dgm:bulletEnabled val="1"/>
        </dgm:presLayoutVars>
      </dgm:prSet>
      <dgm:spPr/>
    </dgm:pt>
  </dgm:ptLst>
  <dgm:cxnLst>
    <dgm:cxn modelId="{39091F0F-EE06-410F-8064-F81E94A13F9D}" type="presOf" srcId="{72D1AA05-1509-4812-9E1B-7B8068722F52}" destId="{98FBEED4-36B6-41DE-B90B-CA9A2E77396F}" srcOrd="0" destOrd="0" presId="urn:microsoft.com/office/officeart/2005/8/layout/equation1"/>
    <dgm:cxn modelId="{CA6A7A10-5F1D-4ED8-BE95-62FEE9DA0083}" type="presOf" srcId="{55026CFC-12CB-4D6A-B72F-3AF5372FAE40}" destId="{3EAA48CD-654F-4D3D-9439-FE34438A01A9}" srcOrd="0" destOrd="0" presId="urn:microsoft.com/office/officeart/2005/8/layout/equation1"/>
    <dgm:cxn modelId="{0EB3B32B-CD2B-4345-8D10-D931465A0B34}" type="presOf" srcId="{5BE36079-F7FB-44E0-B0AE-D4A794E2B40F}" destId="{0C9A71B7-D267-477C-8967-C6D1D1D9C8F2}" srcOrd="0" destOrd="0" presId="urn:microsoft.com/office/officeart/2005/8/layout/equation1"/>
    <dgm:cxn modelId="{27EBB337-32C0-496B-AE89-D296ACDC0FA9}" type="presOf" srcId="{5EEB9DA8-6BB1-435F-A9E2-7C5B584B2BA3}" destId="{86ECA194-5B01-41A3-BA62-D54D63E5C32F}" srcOrd="0" destOrd="0" presId="urn:microsoft.com/office/officeart/2005/8/layout/equation1"/>
    <dgm:cxn modelId="{9C12F650-5B11-498E-A673-883FA7C7D7FA}" type="presOf" srcId="{5635393C-18F9-44E8-92E1-C882AE245886}" destId="{A6BE6D22-A897-4918-BFFD-AC71822E036A}" srcOrd="0" destOrd="0" presId="urn:microsoft.com/office/officeart/2005/8/layout/equation1"/>
    <dgm:cxn modelId="{CD910B85-EE05-440C-B803-3F0FBF32B0F0}" srcId="{5635393C-18F9-44E8-92E1-C882AE245886}" destId="{5BE36079-F7FB-44E0-B0AE-D4A794E2B40F}" srcOrd="1" destOrd="0" parTransId="{E16AB552-CABA-4A3D-972F-AFBA780EB570}" sibTransId="{937398D6-E265-429C-8AD5-7767D850F245}"/>
    <dgm:cxn modelId="{10F0BEA2-BE67-4A5A-B763-3927F7453FDC}" srcId="{5635393C-18F9-44E8-92E1-C882AE245886}" destId="{72D1AA05-1509-4812-9E1B-7B8068722F52}" srcOrd="2" destOrd="0" parTransId="{B80F11A9-1CC9-4B86-BAB8-F985EF420339}" sibTransId="{7B532EAB-522A-4FEA-87E9-814B6DC7C462}"/>
    <dgm:cxn modelId="{3D62E8AE-99E7-46F6-B290-09098E39B5DA}" type="presOf" srcId="{937398D6-E265-429C-8AD5-7767D850F245}" destId="{DD4D9F3A-734A-40E1-A28D-116335BD76AE}" srcOrd="0" destOrd="0" presId="urn:microsoft.com/office/officeart/2005/8/layout/equation1"/>
    <dgm:cxn modelId="{716DF2EF-10DC-4648-9711-C04280CC84F4}" srcId="{5635393C-18F9-44E8-92E1-C882AE245886}" destId="{55026CFC-12CB-4D6A-B72F-3AF5372FAE40}" srcOrd="0" destOrd="0" parTransId="{E22DA455-E4CB-4C7F-9C2D-7F45BFC879B5}" sibTransId="{5EEB9DA8-6BB1-435F-A9E2-7C5B584B2BA3}"/>
    <dgm:cxn modelId="{4B1DEB6B-7BA9-4E68-B225-010F47467B92}" type="presParOf" srcId="{A6BE6D22-A897-4918-BFFD-AC71822E036A}" destId="{3EAA48CD-654F-4D3D-9439-FE34438A01A9}" srcOrd="0" destOrd="0" presId="urn:microsoft.com/office/officeart/2005/8/layout/equation1"/>
    <dgm:cxn modelId="{6C4583A1-F374-4246-9474-08A9113402CE}" type="presParOf" srcId="{A6BE6D22-A897-4918-BFFD-AC71822E036A}" destId="{935B74B8-45FB-4CD3-AD62-6C16E3E68F1F}" srcOrd="1" destOrd="0" presId="urn:microsoft.com/office/officeart/2005/8/layout/equation1"/>
    <dgm:cxn modelId="{132B143C-139D-4CD2-8F7C-E2EAD1E9FBEB}" type="presParOf" srcId="{A6BE6D22-A897-4918-BFFD-AC71822E036A}" destId="{86ECA194-5B01-41A3-BA62-D54D63E5C32F}" srcOrd="2" destOrd="0" presId="urn:microsoft.com/office/officeart/2005/8/layout/equation1"/>
    <dgm:cxn modelId="{F21C3B45-3B97-4972-AC5D-933A728FEB63}" type="presParOf" srcId="{A6BE6D22-A897-4918-BFFD-AC71822E036A}" destId="{3C6729C9-79E9-4969-9B30-ED2C1AAA0C7A}" srcOrd="3" destOrd="0" presId="urn:microsoft.com/office/officeart/2005/8/layout/equation1"/>
    <dgm:cxn modelId="{D5615316-646D-478E-A40A-33414473510F}" type="presParOf" srcId="{A6BE6D22-A897-4918-BFFD-AC71822E036A}" destId="{0C9A71B7-D267-477C-8967-C6D1D1D9C8F2}" srcOrd="4" destOrd="0" presId="urn:microsoft.com/office/officeart/2005/8/layout/equation1"/>
    <dgm:cxn modelId="{6220A633-C83D-413E-8D7B-E148BF775124}" type="presParOf" srcId="{A6BE6D22-A897-4918-BFFD-AC71822E036A}" destId="{A941B937-CD7D-4CD1-9221-82836C0B1187}" srcOrd="5" destOrd="0" presId="urn:microsoft.com/office/officeart/2005/8/layout/equation1"/>
    <dgm:cxn modelId="{07D8C13C-78E4-4B36-82AA-6B6E1EF0B61D}" type="presParOf" srcId="{A6BE6D22-A897-4918-BFFD-AC71822E036A}" destId="{DD4D9F3A-734A-40E1-A28D-116335BD76AE}" srcOrd="6" destOrd="0" presId="urn:microsoft.com/office/officeart/2005/8/layout/equation1"/>
    <dgm:cxn modelId="{3969F7B0-BDE3-4E73-8151-3D509BA29049}" type="presParOf" srcId="{A6BE6D22-A897-4918-BFFD-AC71822E036A}" destId="{5DAA73D1-628C-448B-AD19-DB3F06C0ABD4}" srcOrd="7" destOrd="0" presId="urn:microsoft.com/office/officeart/2005/8/layout/equation1"/>
    <dgm:cxn modelId="{E5808B76-96C2-448B-BE01-E50E7646E460}" type="presParOf" srcId="{A6BE6D22-A897-4918-BFFD-AC71822E036A}" destId="{98FBEED4-36B6-41DE-B90B-CA9A2E77396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E2FBB-B470-46A4-A0C4-CEFC6A6A54FC}"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en-US"/>
        </a:p>
      </dgm:t>
    </dgm:pt>
    <dgm:pt modelId="{907E50DD-1F4A-44D4-BC6B-45BB208B323A}">
      <dgm:prSet phldrT="[Text]" custT="1"/>
      <dgm:spPr/>
      <dgm:t>
        <a:bodyPr/>
        <a:lstStyle/>
        <a:p>
          <a:r>
            <a:rPr lang="fr-CH" sz="4000" b="1">
              <a:solidFill>
                <a:schemeClr val="tx1">
                  <a:lumMod val="65000"/>
                  <a:lumOff val="35000"/>
                </a:schemeClr>
              </a:solidFill>
              <a:latin typeface="Calibri"/>
            </a:rPr>
            <a:t>IFM</a:t>
          </a:r>
          <a:endParaRPr lang="en-US" sz="4000" b="1">
            <a:solidFill>
              <a:schemeClr val="tx1">
                <a:lumMod val="65000"/>
                <a:lumOff val="35000"/>
              </a:schemeClr>
            </a:solidFill>
          </a:endParaRPr>
        </a:p>
      </dgm:t>
    </dgm:pt>
    <dgm:pt modelId="{049D4006-AAE5-40B5-A731-54124FF37D42}" type="parTrans" cxnId="{838D255D-CFA4-42D5-A2ED-742D92D177D5}">
      <dgm:prSet/>
      <dgm:spPr/>
      <dgm:t>
        <a:bodyPr/>
        <a:lstStyle/>
        <a:p>
          <a:endParaRPr lang="en-US"/>
        </a:p>
      </dgm:t>
    </dgm:pt>
    <dgm:pt modelId="{57738413-7E80-4E3C-AB5A-D3E68D7879A0}" type="sibTrans" cxnId="{838D255D-CFA4-42D5-A2ED-742D92D177D5}">
      <dgm:prSet/>
      <dgm:spPr/>
      <dgm:t>
        <a:bodyPr/>
        <a:lstStyle/>
        <a:p>
          <a:endParaRPr lang="en-US"/>
        </a:p>
      </dgm:t>
    </dgm:pt>
    <dgm:pt modelId="{EDB96714-3DF7-4F05-B2C8-21ECDC23EC8E}">
      <dgm:prSet phldrT="[Text]"/>
      <dgm:spPr/>
      <dgm:t>
        <a:bodyPr/>
        <a:lstStyle/>
        <a:p>
          <a:r>
            <a:rPr lang="es-PY" altLang="ja-JP" b="1">
              <a:ea typeface="MS PGothic" pitchFamily="34" charset="-128"/>
            </a:rPr>
            <a:t>1. </a:t>
          </a:r>
          <a:r>
            <a:rPr lang="es-PY" altLang="ja-JP" b="1" err="1">
              <a:ea typeface="MS PGothic" pitchFamily="34" charset="-128"/>
            </a:rPr>
            <a:t>Risk</a:t>
          </a:r>
          <a:r>
            <a:rPr lang="es-PY" altLang="ja-JP" b="1">
              <a:ea typeface="MS PGothic" pitchFamily="34" charset="-128"/>
            </a:rPr>
            <a:t> Management</a:t>
          </a:r>
          <a:endParaRPr lang="en-US"/>
        </a:p>
      </dgm:t>
    </dgm:pt>
    <dgm:pt modelId="{D33A415A-6082-47CF-B7F3-FE32CEAA4C52}" type="parTrans" cxnId="{67996179-118D-4BAE-B19C-070DF9CBDC47}">
      <dgm:prSet/>
      <dgm:spPr/>
      <dgm:t>
        <a:bodyPr/>
        <a:lstStyle/>
        <a:p>
          <a:endParaRPr lang="en-US"/>
        </a:p>
      </dgm:t>
    </dgm:pt>
    <dgm:pt modelId="{2AD329C3-BF42-49C1-94C5-6788F197E5DD}" type="sibTrans" cxnId="{67996179-118D-4BAE-B19C-070DF9CBDC47}">
      <dgm:prSet/>
      <dgm:spPr/>
      <dgm:t>
        <a:bodyPr/>
        <a:lstStyle/>
        <a:p>
          <a:endParaRPr lang="en-US"/>
        </a:p>
      </dgm:t>
    </dgm:pt>
    <dgm:pt modelId="{DD05776D-3B45-411D-9F88-5AE8A4B07C79}">
      <dgm:prSet phldrT="[Text]"/>
      <dgm:spPr/>
      <dgm:t>
        <a:bodyPr/>
        <a:lstStyle/>
        <a:p>
          <a:r>
            <a:rPr lang="es-PY" altLang="ja-JP" b="1">
              <a:ea typeface="MS PGothic" pitchFamily="34" charset="-128"/>
            </a:rPr>
            <a:t>2. </a:t>
          </a:r>
          <a:r>
            <a:rPr lang="es-PY" altLang="ja-JP" b="1" err="1">
              <a:ea typeface="MS PGothic" pitchFamily="34" charset="-128"/>
            </a:rPr>
            <a:t>River</a:t>
          </a:r>
          <a:r>
            <a:rPr lang="es-PY" altLang="ja-JP" b="1">
              <a:ea typeface="MS PGothic" pitchFamily="34" charset="-128"/>
            </a:rPr>
            <a:t> </a:t>
          </a:r>
          <a:r>
            <a:rPr lang="es-PY" altLang="ja-JP" b="1" err="1">
              <a:ea typeface="MS PGothic" pitchFamily="34" charset="-128"/>
            </a:rPr>
            <a:t>basin</a:t>
          </a:r>
          <a:r>
            <a:rPr lang="es-PY" altLang="ja-JP" b="1">
              <a:ea typeface="MS PGothic" pitchFamily="34" charset="-128"/>
            </a:rPr>
            <a:t> as a </a:t>
          </a:r>
          <a:r>
            <a:rPr lang="es-PY" altLang="ja-JP" b="1" err="1">
              <a:ea typeface="MS PGothic" pitchFamily="34" charset="-128"/>
            </a:rPr>
            <a:t>planning</a:t>
          </a:r>
          <a:r>
            <a:rPr lang="es-PY" altLang="ja-JP" b="1">
              <a:ea typeface="MS PGothic" pitchFamily="34" charset="-128"/>
            </a:rPr>
            <a:t> </a:t>
          </a:r>
          <a:r>
            <a:rPr lang="es-PY" altLang="ja-JP" b="1" err="1">
              <a:ea typeface="MS PGothic" pitchFamily="34" charset="-128"/>
            </a:rPr>
            <a:t>unit</a:t>
          </a:r>
          <a:endParaRPr lang="en-US"/>
        </a:p>
      </dgm:t>
    </dgm:pt>
    <dgm:pt modelId="{F5FFF670-9C0E-455C-83EB-A8A820A7B03A}" type="parTrans" cxnId="{D5F90BAD-8D15-4B80-892B-CE287D21C790}">
      <dgm:prSet/>
      <dgm:spPr/>
      <dgm:t>
        <a:bodyPr/>
        <a:lstStyle/>
        <a:p>
          <a:endParaRPr lang="en-US"/>
        </a:p>
      </dgm:t>
    </dgm:pt>
    <dgm:pt modelId="{4C6B8ABA-86B1-40A5-9AF7-811D31290155}" type="sibTrans" cxnId="{D5F90BAD-8D15-4B80-892B-CE287D21C790}">
      <dgm:prSet/>
      <dgm:spPr/>
      <dgm:t>
        <a:bodyPr/>
        <a:lstStyle/>
        <a:p>
          <a:endParaRPr lang="en-US"/>
        </a:p>
      </dgm:t>
    </dgm:pt>
    <dgm:pt modelId="{B05B7439-19D9-48F6-945E-0AAB3C09B279}">
      <dgm:prSet phldrT="[Text]"/>
      <dgm:spPr/>
      <dgm:t>
        <a:bodyPr/>
        <a:lstStyle/>
        <a:p>
          <a:r>
            <a:rPr lang="es-ES" altLang="ja-JP" b="1">
              <a:ea typeface="MS PGothic"/>
            </a:rPr>
            <a:t>3. Inter-disciplinary </a:t>
          </a:r>
          <a:r>
            <a:rPr lang="es-ES" altLang="ja-JP" b="1" err="1">
              <a:ea typeface="MS PGothic"/>
            </a:rPr>
            <a:t>approach</a:t>
          </a:r>
          <a:endParaRPr lang="en-US">
            <a:ea typeface="MS PGothic"/>
          </a:endParaRPr>
        </a:p>
      </dgm:t>
    </dgm:pt>
    <dgm:pt modelId="{C7530D3D-4105-43FB-A051-22CC3CC7210E}" type="parTrans" cxnId="{4E205569-701E-4F30-9FB0-7F8399D372DD}">
      <dgm:prSet/>
      <dgm:spPr/>
      <dgm:t>
        <a:bodyPr/>
        <a:lstStyle/>
        <a:p>
          <a:endParaRPr lang="en-US"/>
        </a:p>
      </dgm:t>
    </dgm:pt>
    <dgm:pt modelId="{4CA7269A-0ACD-493E-878E-10F5413CFD97}" type="sibTrans" cxnId="{4E205569-701E-4F30-9FB0-7F8399D372DD}">
      <dgm:prSet/>
      <dgm:spPr/>
      <dgm:t>
        <a:bodyPr/>
        <a:lstStyle/>
        <a:p>
          <a:endParaRPr lang="en-US"/>
        </a:p>
      </dgm:t>
    </dgm:pt>
    <dgm:pt modelId="{336BBC11-2A64-4493-91ED-069BB479C138}">
      <dgm:prSet phldrT="[Text]"/>
      <dgm:spPr/>
      <dgm:t>
        <a:bodyPr/>
        <a:lstStyle/>
        <a:p>
          <a:r>
            <a:rPr lang="es-PY" altLang="ja-JP" b="1">
              <a:ea typeface="MS PGothic" pitchFamily="34" charset="-128"/>
            </a:rPr>
            <a:t>4. </a:t>
          </a:r>
          <a:r>
            <a:rPr lang="es-PY" altLang="ja-JP" b="1" err="1">
              <a:ea typeface="MS PGothic" pitchFamily="34" charset="-128"/>
            </a:rPr>
            <a:t>Stakeholders</a:t>
          </a:r>
          <a:r>
            <a:rPr lang="es-PY" altLang="ja-JP" b="1">
              <a:ea typeface="MS PGothic" pitchFamily="34" charset="-128"/>
            </a:rPr>
            <a:t> </a:t>
          </a:r>
          <a:r>
            <a:rPr lang="es-PY" altLang="ja-JP" b="1" err="1">
              <a:ea typeface="MS PGothic" pitchFamily="34" charset="-128"/>
            </a:rPr>
            <a:t>participation</a:t>
          </a:r>
          <a:endParaRPr lang="en-US"/>
        </a:p>
      </dgm:t>
    </dgm:pt>
    <dgm:pt modelId="{8CC2FD7A-783A-4B5D-9852-9D01514367C9}" type="parTrans" cxnId="{A5AF1887-B18A-457A-841D-6CA7E0C276CE}">
      <dgm:prSet/>
      <dgm:spPr/>
      <dgm:t>
        <a:bodyPr/>
        <a:lstStyle/>
        <a:p>
          <a:endParaRPr lang="en-US"/>
        </a:p>
      </dgm:t>
    </dgm:pt>
    <dgm:pt modelId="{57D33075-2A8F-4A5D-A249-B4F6E97A43EA}" type="sibTrans" cxnId="{A5AF1887-B18A-457A-841D-6CA7E0C276CE}">
      <dgm:prSet/>
      <dgm:spPr/>
      <dgm:t>
        <a:bodyPr/>
        <a:lstStyle/>
        <a:p>
          <a:endParaRPr lang="en-US"/>
        </a:p>
      </dgm:t>
    </dgm:pt>
    <dgm:pt modelId="{825AF968-A63F-44A5-A8DB-4F5AFE1C52EA}" type="pres">
      <dgm:prSet presAssocID="{79AE2FBB-B470-46A4-A0C4-CEFC6A6A54FC}" presName="diagram" presStyleCnt="0">
        <dgm:presLayoutVars>
          <dgm:chMax val="1"/>
          <dgm:dir/>
          <dgm:animLvl val="ctr"/>
          <dgm:resizeHandles val="exact"/>
        </dgm:presLayoutVars>
      </dgm:prSet>
      <dgm:spPr/>
    </dgm:pt>
    <dgm:pt modelId="{C9046DED-1C8D-43A4-9FED-1A2C70086D69}" type="pres">
      <dgm:prSet presAssocID="{79AE2FBB-B470-46A4-A0C4-CEFC6A6A54FC}" presName="matrix" presStyleCnt="0"/>
      <dgm:spPr/>
    </dgm:pt>
    <dgm:pt modelId="{D98ADC27-067F-4823-868B-98E9EE4F6C1A}" type="pres">
      <dgm:prSet presAssocID="{79AE2FBB-B470-46A4-A0C4-CEFC6A6A54FC}" presName="tile1" presStyleLbl="node1" presStyleIdx="0" presStyleCnt="4"/>
      <dgm:spPr/>
    </dgm:pt>
    <dgm:pt modelId="{8767DBC5-4B03-4D80-91EC-15CA232599E6}" type="pres">
      <dgm:prSet presAssocID="{79AE2FBB-B470-46A4-A0C4-CEFC6A6A54FC}" presName="tile1text" presStyleLbl="node1" presStyleIdx="0" presStyleCnt="4">
        <dgm:presLayoutVars>
          <dgm:chMax val="0"/>
          <dgm:chPref val="0"/>
          <dgm:bulletEnabled val="1"/>
        </dgm:presLayoutVars>
      </dgm:prSet>
      <dgm:spPr/>
    </dgm:pt>
    <dgm:pt modelId="{5E9B3A73-90FB-4828-AECF-7EB996232F39}" type="pres">
      <dgm:prSet presAssocID="{79AE2FBB-B470-46A4-A0C4-CEFC6A6A54FC}" presName="tile2" presStyleLbl="node1" presStyleIdx="1" presStyleCnt="4"/>
      <dgm:spPr/>
    </dgm:pt>
    <dgm:pt modelId="{2846C73D-4E1A-4785-89AB-4D006D2C07CD}" type="pres">
      <dgm:prSet presAssocID="{79AE2FBB-B470-46A4-A0C4-CEFC6A6A54FC}" presName="tile2text" presStyleLbl="node1" presStyleIdx="1" presStyleCnt="4">
        <dgm:presLayoutVars>
          <dgm:chMax val="0"/>
          <dgm:chPref val="0"/>
          <dgm:bulletEnabled val="1"/>
        </dgm:presLayoutVars>
      </dgm:prSet>
      <dgm:spPr/>
    </dgm:pt>
    <dgm:pt modelId="{E6543A25-49A2-4E28-99AA-AE6A71F6A13A}" type="pres">
      <dgm:prSet presAssocID="{79AE2FBB-B470-46A4-A0C4-CEFC6A6A54FC}" presName="tile3" presStyleLbl="node1" presStyleIdx="2" presStyleCnt="4" custLinFactNeighborY="1250"/>
      <dgm:spPr/>
    </dgm:pt>
    <dgm:pt modelId="{38CE9ED8-43B7-4F25-82AB-2EB79A2A5338}" type="pres">
      <dgm:prSet presAssocID="{79AE2FBB-B470-46A4-A0C4-CEFC6A6A54FC}" presName="tile3text" presStyleLbl="node1" presStyleIdx="2" presStyleCnt="4">
        <dgm:presLayoutVars>
          <dgm:chMax val="0"/>
          <dgm:chPref val="0"/>
          <dgm:bulletEnabled val="1"/>
        </dgm:presLayoutVars>
      </dgm:prSet>
      <dgm:spPr/>
    </dgm:pt>
    <dgm:pt modelId="{A7F46BAD-27E0-4D1F-931F-C844C8BFE018}" type="pres">
      <dgm:prSet presAssocID="{79AE2FBB-B470-46A4-A0C4-CEFC6A6A54FC}" presName="tile4" presStyleLbl="node1" presStyleIdx="3" presStyleCnt="4"/>
      <dgm:spPr/>
    </dgm:pt>
    <dgm:pt modelId="{62534A74-4E7E-4012-8B77-822CCCA38E65}" type="pres">
      <dgm:prSet presAssocID="{79AE2FBB-B470-46A4-A0C4-CEFC6A6A54FC}" presName="tile4text" presStyleLbl="node1" presStyleIdx="3" presStyleCnt="4">
        <dgm:presLayoutVars>
          <dgm:chMax val="0"/>
          <dgm:chPref val="0"/>
          <dgm:bulletEnabled val="1"/>
        </dgm:presLayoutVars>
      </dgm:prSet>
      <dgm:spPr/>
    </dgm:pt>
    <dgm:pt modelId="{23A3CED7-3CA9-44DF-9A92-3952BA96411D}" type="pres">
      <dgm:prSet presAssocID="{79AE2FBB-B470-46A4-A0C4-CEFC6A6A54FC}" presName="centerTile" presStyleLbl="fgShp" presStyleIdx="0" presStyleCnt="1">
        <dgm:presLayoutVars>
          <dgm:chMax val="0"/>
          <dgm:chPref val="0"/>
        </dgm:presLayoutVars>
      </dgm:prSet>
      <dgm:spPr/>
    </dgm:pt>
  </dgm:ptLst>
  <dgm:cxnLst>
    <dgm:cxn modelId="{52617317-DD69-4657-98CB-899056FEBCF5}" type="presOf" srcId="{907E50DD-1F4A-44D4-BC6B-45BB208B323A}" destId="{23A3CED7-3CA9-44DF-9A92-3952BA96411D}" srcOrd="0" destOrd="0" presId="urn:microsoft.com/office/officeart/2005/8/layout/matrix1"/>
    <dgm:cxn modelId="{663BCA1C-CF4D-4411-935E-47D2866A60D9}" type="presOf" srcId="{B05B7439-19D9-48F6-945E-0AAB3C09B279}" destId="{38CE9ED8-43B7-4F25-82AB-2EB79A2A5338}" srcOrd="1" destOrd="0" presId="urn:microsoft.com/office/officeart/2005/8/layout/matrix1"/>
    <dgm:cxn modelId="{02637E25-C7CE-4F08-9238-D17823DFED34}" type="presOf" srcId="{336BBC11-2A64-4493-91ED-069BB479C138}" destId="{A7F46BAD-27E0-4D1F-931F-C844C8BFE018}" srcOrd="0" destOrd="0" presId="urn:microsoft.com/office/officeart/2005/8/layout/matrix1"/>
    <dgm:cxn modelId="{1AF3ED2E-0B92-4B4F-B610-CCC884DE8807}" type="presOf" srcId="{EDB96714-3DF7-4F05-B2C8-21ECDC23EC8E}" destId="{8767DBC5-4B03-4D80-91EC-15CA232599E6}" srcOrd="1" destOrd="0" presId="urn:microsoft.com/office/officeart/2005/8/layout/matrix1"/>
    <dgm:cxn modelId="{57D60D30-A1BD-43E5-A52E-EBA6BEC88C6D}" type="presOf" srcId="{B05B7439-19D9-48F6-945E-0AAB3C09B279}" destId="{E6543A25-49A2-4E28-99AA-AE6A71F6A13A}" srcOrd="0" destOrd="0" presId="urn:microsoft.com/office/officeart/2005/8/layout/matrix1"/>
    <dgm:cxn modelId="{838D255D-CFA4-42D5-A2ED-742D92D177D5}" srcId="{79AE2FBB-B470-46A4-A0C4-CEFC6A6A54FC}" destId="{907E50DD-1F4A-44D4-BC6B-45BB208B323A}" srcOrd="0" destOrd="0" parTransId="{049D4006-AAE5-40B5-A731-54124FF37D42}" sibTransId="{57738413-7E80-4E3C-AB5A-D3E68D7879A0}"/>
    <dgm:cxn modelId="{4E282842-9B29-42FD-987B-FF5CECBCAA35}" type="presOf" srcId="{DD05776D-3B45-411D-9F88-5AE8A4B07C79}" destId="{5E9B3A73-90FB-4828-AECF-7EB996232F39}" srcOrd="0" destOrd="0" presId="urn:microsoft.com/office/officeart/2005/8/layout/matrix1"/>
    <dgm:cxn modelId="{4E205569-701E-4F30-9FB0-7F8399D372DD}" srcId="{907E50DD-1F4A-44D4-BC6B-45BB208B323A}" destId="{B05B7439-19D9-48F6-945E-0AAB3C09B279}" srcOrd="2" destOrd="0" parTransId="{C7530D3D-4105-43FB-A051-22CC3CC7210E}" sibTransId="{4CA7269A-0ACD-493E-878E-10F5413CFD97}"/>
    <dgm:cxn modelId="{67996179-118D-4BAE-B19C-070DF9CBDC47}" srcId="{907E50DD-1F4A-44D4-BC6B-45BB208B323A}" destId="{EDB96714-3DF7-4F05-B2C8-21ECDC23EC8E}" srcOrd="0" destOrd="0" parTransId="{D33A415A-6082-47CF-B7F3-FE32CEAA4C52}" sibTransId="{2AD329C3-BF42-49C1-94C5-6788F197E5DD}"/>
    <dgm:cxn modelId="{A5AF1887-B18A-457A-841D-6CA7E0C276CE}" srcId="{907E50DD-1F4A-44D4-BC6B-45BB208B323A}" destId="{336BBC11-2A64-4493-91ED-069BB479C138}" srcOrd="3" destOrd="0" parTransId="{8CC2FD7A-783A-4B5D-9852-9D01514367C9}" sibTransId="{57D33075-2A8F-4A5D-A249-B4F6E97A43EA}"/>
    <dgm:cxn modelId="{3E4536A6-75D8-4276-9674-E546A7BEE876}" type="presOf" srcId="{79AE2FBB-B470-46A4-A0C4-CEFC6A6A54FC}" destId="{825AF968-A63F-44A5-A8DB-4F5AFE1C52EA}" srcOrd="0" destOrd="0" presId="urn:microsoft.com/office/officeart/2005/8/layout/matrix1"/>
    <dgm:cxn modelId="{D5F90BAD-8D15-4B80-892B-CE287D21C790}" srcId="{907E50DD-1F4A-44D4-BC6B-45BB208B323A}" destId="{DD05776D-3B45-411D-9F88-5AE8A4B07C79}" srcOrd="1" destOrd="0" parTransId="{F5FFF670-9C0E-455C-83EB-A8A820A7B03A}" sibTransId="{4C6B8ABA-86B1-40A5-9AF7-811D31290155}"/>
    <dgm:cxn modelId="{EA51DFCC-67A0-46AF-A3E7-1F48DC8A8917}" type="presOf" srcId="{EDB96714-3DF7-4F05-B2C8-21ECDC23EC8E}" destId="{D98ADC27-067F-4823-868B-98E9EE4F6C1A}" srcOrd="0" destOrd="0" presId="urn:microsoft.com/office/officeart/2005/8/layout/matrix1"/>
    <dgm:cxn modelId="{D036C7E4-612C-4475-B55B-566C0B7BDB83}" type="presOf" srcId="{DD05776D-3B45-411D-9F88-5AE8A4B07C79}" destId="{2846C73D-4E1A-4785-89AB-4D006D2C07CD}" srcOrd="1" destOrd="0" presId="urn:microsoft.com/office/officeart/2005/8/layout/matrix1"/>
    <dgm:cxn modelId="{70A070E7-CDD0-4094-A393-E798D63FC9CE}" type="presOf" srcId="{336BBC11-2A64-4493-91ED-069BB479C138}" destId="{62534A74-4E7E-4012-8B77-822CCCA38E65}" srcOrd="1" destOrd="0" presId="urn:microsoft.com/office/officeart/2005/8/layout/matrix1"/>
    <dgm:cxn modelId="{B0A7C68C-C994-422E-BEA4-FF58B75C8027}" type="presParOf" srcId="{825AF968-A63F-44A5-A8DB-4F5AFE1C52EA}" destId="{C9046DED-1C8D-43A4-9FED-1A2C70086D69}" srcOrd="0" destOrd="0" presId="urn:microsoft.com/office/officeart/2005/8/layout/matrix1"/>
    <dgm:cxn modelId="{C4DBA7B1-35BA-4BE8-9D42-9F2EA063700C}" type="presParOf" srcId="{C9046DED-1C8D-43A4-9FED-1A2C70086D69}" destId="{D98ADC27-067F-4823-868B-98E9EE4F6C1A}" srcOrd="0" destOrd="0" presId="urn:microsoft.com/office/officeart/2005/8/layout/matrix1"/>
    <dgm:cxn modelId="{ED99FB2C-F5BB-41E6-8D7B-18359A512635}" type="presParOf" srcId="{C9046DED-1C8D-43A4-9FED-1A2C70086D69}" destId="{8767DBC5-4B03-4D80-91EC-15CA232599E6}" srcOrd="1" destOrd="0" presId="urn:microsoft.com/office/officeart/2005/8/layout/matrix1"/>
    <dgm:cxn modelId="{592B347B-573B-4D44-AC9B-728CD45449DB}" type="presParOf" srcId="{C9046DED-1C8D-43A4-9FED-1A2C70086D69}" destId="{5E9B3A73-90FB-4828-AECF-7EB996232F39}" srcOrd="2" destOrd="0" presId="urn:microsoft.com/office/officeart/2005/8/layout/matrix1"/>
    <dgm:cxn modelId="{1E418773-86A4-4B5E-AA53-6BDEE721B897}" type="presParOf" srcId="{C9046DED-1C8D-43A4-9FED-1A2C70086D69}" destId="{2846C73D-4E1A-4785-89AB-4D006D2C07CD}" srcOrd="3" destOrd="0" presId="urn:microsoft.com/office/officeart/2005/8/layout/matrix1"/>
    <dgm:cxn modelId="{660E188E-BCA7-4194-AD80-AB2FCBD02E56}" type="presParOf" srcId="{C9046DED-1C8D-43A4-9FED-1A2C70086D69}" destId="{E6543A25-49A2-4E28-99AA-AE6A71F6A13A}" srcOrd="4" destOrd="0" presId="urn:microsoft.com/office/officeart/2005/8/layout/matrix1"/>
    <dgm:cxn modelId="{983B57E6-C4EF-4979-A3A5-3E30A4E5062A}" type="presParOf" srcId="{C9046DED-1C8D-43A4-9FED-1A2C70086D69}" destId="{38CE9ED8-43B7-4F25-82AB-2EB79A2A5338}" srcOrd="5" destOrd="0" presId="urn:microsoft.com/office/officeart/2005/8/layout/matrix1"/>
    <dgm:cxn modelId="{ACB98A3D-FD93-4F56-87EB-F7501B1D6A10}" type="presParOf" srcId="{C9046DED-1C8D-43A4-9FED-1A2C70086D69}" destId="{A7F46BAD-27E0-4D1F-931F-C844C8BFE018}" srcOrd="6" destOrd="0" presId="urn:microsoft.com/office/officeart/2005/8/layout/matrix1"/>
    <dgm:cxn modelId="{65DE2C19-B878-4825-81CE-E47B2799BA6E}" type="presParOf" srcId="{C9046DED-1C8D-43A4-9FED-1A2C70086D69}" destId="{62534A74-4E7E-4012-8B77-822CCCA38E65}" srcOrd="7" destOrd="0" presId="urn:microsoft.com/office/officeart/2005/8/layout/matrix1"/>
    <dgm:cxn modelId="{8F993F3D-2DF2-4447-99E6-EF7B660C8CF5}" type="presParOf" srcId="{825AF968-A63F-44A5-A8DB-4F5AFE1C52EA}" destId="{23A3CED7-3CA9-44DF-9A92-3952BA96411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A48CD-654F-4D3D-9439-FE34438A01A9}">
      <dsp:nvSpPr>
        <dsp:cNvPr id="0" name=""/>
        <dsp:cNvSpPr/>
      </dsp:nvSpPr>
      <dsp:spPr>
        <a:xfrm>
          <a:off x="3422" y="2053561"/>
          <a:ext cx="2977391" cy="275087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PY" altLang="en-US" sz="3600" b="1" kern="1200" err="1"/>
            <a:t>Gains</a:t>
          </a:r>
          <a:endParaRPr lang="es-PY" altLang="en-US" sz="3600" b="1" kern="1200"/>
        </a:p>
        <a:p>
          <a:pPr marL="0" lvl="0" indent="0" algn="ctr" defTabSz="1600200">
            <a:lnSpc>
              <a:spcPct val="90000"/>
            </a:lnSpc>
            <a:spcBef>
              <a:spcPct val="0"/>
            </a:spcBef>
            <a:spcAft>
              <a:spcPct val="35000"/>
            </a:spcAft>
            <a:buNone/>
          </a:pPr>
          <a:r>
            <a:rPr lang="es-PY" altLang="en-US" sz="1600" kern="1200" err="1"/>
            <a:t>Derived</a:t>
          </a:r>
          <a:r>
            <a:rPr lang="es-PY" altLang="en-US" sz="1600" kern="1200"/>
            <a:t> </a:t>
          </a:r>
          <a:r>
            <a:rPr lang="es-PY" altLang="en-US" sz="1600" kern="1200" err="1"/>
            <a:t>from</a:t>
          </a:r>
          <a:r>
            <a:rPr lang="es-PY" altLang="en-US" sz="1600" kern="1200"/>
            <a:t> </a:t>
          </a:r>
          <a:r>
            <a:rPr lang="es-PY" altLang="en-US" sz="1600" kern="1200" err="1"/>
            <a:t>the</a:t>
          </a:r>
          <a:r>
            <a:rPr lang="es-PY" altLang="en-US" sz="1600" kern="1200"/>
            <a:t> </a:t>
          </a:r>
          <a:r>
            <a:rPr lang="es-PY" altLang="en-US" sz="1600" kern="1200" err="1"/>
            <a:t>activities</a:t>
          </a:r>
          <a:r>
            <a:rPr lang="es-PY" altLang="en-US" sz="1600" kern="1200"/>
            <a:t> and use of </a:t>
          </a:r>
          <a:r>
            <a:rPr lang="es-PY" altLang="en-US" sz="1600" kern="1200" err="1"/>
            <a:t>floodplains</a:t>
          </a:r>
          <a:r>
            <a:rPr lang="es-PY" altLang="en-US" sz="1600" kern="1200"/>
            <a:t> (</a:t>
          </a:r>
          <a:r>
            <a:rPr lang="es-PY" altLang="en-US" sz="1600" kern="1200" err="1"/>
            <a:t>agriculture</a:t>
          </a:r>
          <a:r>
            <a:rPr lang="es-PY" altLang="en-US" sz="1600" kern="1200"/>
            <a:t>, </a:t>
          </a:r>
          <a:r>
            <a:rPr lang="es-PY" altLang="en-US" sz="1600" kern="1200" err="1"/>
            <a:t>urban</a:t>
          </a:r>
          <a:r>
            <a:rPr lang="es-PY" altLang="en-US" sz="1600" kern="1200"/>
            <a:t> </a:t>
          </a:r>
          <a:r>
            <a:rPr lang="es-PY" altLang="en-US" sz="1600" kern="1200" err="1"/>
            <a:t>development</a:t>
          </a:r>
          <a:r>
            <a:rPr lang="es-PY" altLang="en-US" sz="1600" kern="1200"/>
            <a:t>, </a:t>
          </a:r>
          <a:r>
            <a:rPr lang="es-PY" altLang="en-US" sz="1600" kern="1200" err="1"/>
            <a:t>transportation</a:t>
          </a:r>
          <a:r>
            <a:rPr lang="es-PY" altLang="en-US" sz="1600" kern="1200"/>
            <a:t>, </a:t>
          </a:r>
          <a:r>
            <a:rPr lang="es-PY" altLang="en-US" sz="1600" kern="1200" err="1"/>
            <a:t>recreational</a:t>
          </a:r>
          <a:r>
            <a:rPr lang="es-PY" altLang="en-US" sz="1600" kern="1200"/>
            <a:t> use, etc.)</a:t>
          </a:r>
          <a:endParaRPr lang="en-US" sz="1600" kern="1200"/>
        </a:p>
      </dsp:txBody>
      <dsp:txXfrm>
        <a:off x="439451" y="2456418"/>
        <a:ext cx="2105333" cy="1945163"/>
      </dsp:txXfrm>
    </dsp:sp>
    <dsp:sp modelId="{86ECA194-5B01-41A3-BA62-D54D63E5C32F}">
      <dsp:nvSpPr>
        <dsp:cNvPr id="0" name=""/>
        <dsp:cNvSpPr/>
      </dsp:nvSpPr>
      <dsp:spPr>
        <a:xfrm>
          <a:off x="3066977" y="3127162"/>
          <a:ext cx="603675" cy="603675"/>
        </a:xfrm>
        <a:prstGeom prst="mathMin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146994" y="3358007"/>
        <a:ext cx="443641" cy="141985"/>
      </dsp:txXfrm>
    </dsp:sp>
    <dsp:sp modelId="{0C9A71B7-D267-477C-8967-C6D1D1D9C8F2}">
      <dsp:nvSpPr>
        <dsp:cNvPr id="0" name=""/>
        <dsp:cNvSpPr/>
      </dsp:nvSpPr>
      <dsp:spPr>
        <a:xfrm>
          <a:off x="3753518" y="2006063"/>
          <a:ext cx="3043993" cy="284587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PY" altLang="en-US" sz="3600" b="1" kern="1200" err="1"/>
            <a:t>Losses</a:t>
          </a:r>
          <a:endParaRPr lang="es-PY" altLang="en-US" sz="3600" kern="1200"/>
        </a:p>
        <a:p>
          <a:pPr marL="0" lvl="0" indent="0" algn="ctr" defTabSz="1600200">
            <a:lnSpc>
              <a:spcPct val="90000"/>
            </a:lnSpc>
            <a:spcBef>
              <a:spcPct val="0"/>
            </a:spcBef>
            <a:spcAft>
              <a:spcPct val="35000"/>
            </a:spcAft>
            <a:buNone/>
          </a:pPr>
          <a:r>
            <a:rPr lang="es-PY" altLang="en-US" sz="1600" kern="1200" err="1"/>
            <a:t>Direct</a:t>
          </a:r>
          <a:r>
            <a:rPr lang="es-PY" altLang="en-US" sz="1600" kern="1200"/>
            <a:t> </a:t>
          </a:r>
          <a:r>
            <a:rPr lang="es-PY" altLang="en-US" sz="1600" kern="1200" err="1"/>
            <a:t>damages</a:t>
          </a:r>
          <a:r>
            <a:rPr lang="es-PY" altLang="en-US" sz="1600" kern="1200"/>
            <a:t> and </a:t>
          </a:r>
          <a:r>
            <a:rPr lang="es-PY" altLang="en-US" sz="1600" kern="1200" err="1"/>
            <a:t>mid</a:t>
          </a:r>
          <a:r>
            <a:rPr lang="es-PY" altLang="en-US" sz="1600" kern="1200"/>
            <a:t> </a:t>
          </a:r>
          <a:r>
            <a:rPr lang="es-PY" altLang="en-US" sz="1600" kern="1200" err="1"/>
            <a:t>to</a:t>
          </a:r>
          <a:r>
            <a:rPr lang="es-PY" altLang="en-US" sz="1600" kern="1200"/>
            <a:t> </a:t>
          </a:r>
          <a:r>
            <a:rPr lang="es-PY" altLang="en-US" sz="1600" kern="1200" err="1"/>
            <a:t>long</a:t>
          </a:r>
          <a:r>
            <a:rPr lang="es-PY" altLang="en-US" sz="1600" kern="1200"/>
            <a:t> </a:t>
          </a:r>
          <a:r>
            <a:rPr lang="es-PY" altLang="en-US" sz="1600" kern="1200" err="1"/>
            <a:t>term</a:t>
          </a:r>
          <a:r>
            <a:rPr lang="es-PY" altLang="en-US" sz="1600" kern="1200"/>
            <a:t> </a:t>
          </a:r>
          <a:r>
            <a:rPr lang="es-PY" altLang="en-US" sz="1600" kern="1200" err="1"/>
            <a:t>impacts</a:t>
          </a:r>
          <a:r>
            <a:rPr lang="es-PY" altLang="en-US" sz="1600" kern="1200"/>
            <a:t> </a:t>
          </a:r>
          <a:r>
            <a:rPr lang="es-PY" altLang="en-US" sz="1600" kern="1200" err="1"/>
            <a:t>on</a:t>
          </a:r>
          <a:r>
            <a:rPr lang="es-PY" altLang="en-US" sz="1600" kern="1200"/>
            <a:t> </a:t>
          </a:r>
          <a:r>
            <a:rPr lang="es-PY" altLang="en-US" sz="1600" kern="1200" err="1"/>
            <a:t>environment</a:t>
          </a:r>
          <a:r>
            <a:rPr lang="es-PY" altLang="en-US" sz="1600" kern="1200"/>
            <a:t> and socio-</a:t>
          </a:r>
          <a:r>
            <a:rPr lang="es-PY" altLang="en-US" sz="1600" kern="1200" err="1"/>
            <a:t>economics</a:t>
          </a:r>
          <a:endParaRPr lang="en-US" sz="1600" kern="1200"/>
        </a:p>
      </dsp:txBody>
      <dsp:txXfrm>
        <a:off x="4199300" y="2422831"/>
        <a:ext cx="2152429" cy="2012337"/>
      </dsp:txXfrm>
    </dsp:sp>
    <dsp:sp modelId="{DD4D9F3A-734A-40E1-A28D-116335BD76AE}">
      <dsp:nvSpPr>
        <dsp:cNvPr id="0" name=""/>
        <dsp:cNvSpPr/>
      </dsp:nvSpPr>
      <dsp:spPr>
        <a:xfrm rot="20165238">
          <a:off x="7006317" y="3536979"/>
          <a:ext cx="752216" cy="603675"/>
        </a:xfrm>
        <a:prstGeom prst="mathMin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106023" y="3767824"/>
        <a:ext cx="552804" cy="141985"/>
      </dsp:txXfrm>
    </dsp:sp>
    <dsp:sp modelId="{98FBEED4-36B6-41DE-B90B-CA9A2E77396F}">
      <dsp:nvSpPr>
        <dsp:cNvPr id="0" name=""/>
        <dsp:cNvSpPr/>
      </dsp:nvSpPr>
      <dsp:spPr>
        <a:xfrm>
          <a:off x="7718757" y="2908589"/>
          <a:ext cx="1040820" cy="104082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fr-CH" sz="4000" b="1" kern="1200"/>
            <a:t>0</a:t>
          </a:r>
          <a:endParaRPr lang="en-US" sz="4000" b="1" kern="1200"/>
        </a:p>
      </dsp:txBody>
      <dsp:txXfrm>
        <a:off x="7871182" y="3061014"/>
        <a:ext cx="735970" cy="735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ADC27-067F-4823-868B-98E9EE4F6C1A}">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s-PY" altLang="ja-JP" sz="2700" b="1" kern="1200">
              <a:ea typeface="MS PGothic" pitchFamily="34" charset="-128"/>
            </a:rPr>
            <a:t>1. </a:t>
          </a:r>
          <a:r>
            <a:rPr lang="es-PY" altLang="ja-JP" sz="2700" b="1" kern="1200" err="1">
              <a:ea typeface="MS PGothic" pitchFamily="34" charset="-128"/>
            </a:rPr>
            <a:t>Risk</a:t>
          </a:r>
          <a:r>
            <a:rPr lang="es-PY" altLang="ja-JP" sz="2700" b="1" kern="1200">
              <a:ea typeface="MS PGothic" pitchFamily="34" charset="-128"/>
            </a:rPr>
            <a:t> Management</a:t>
          </a:r>
          <a:endParaRPr lang="en-US" sz="2700" kern="1200"/>
        </a:p>
      </dsp:txBody>
      <dsp:txXfrm rot="5400000">
        <a:off x="0" y="0"/>
        <a:ext cx="3048000" cy="1524000"/>
      </dsp:txXfrm>
    </dsp:sp>
    <dsp:sp modelId="{5E9B3A73-90FB-4828-AECF-7EB996232F39}">
      <dsp:nvSpPr>
        <dsp:cNvPr id="0" name=""/>
        <dsp:cNvSpPr/>
      </dsp:nvSpPr>
      <dsp:spPr>
        <a:xfrm>
          <a:off x="3048000" y="0"/>
          <a:ext cx="3048000" cy="20320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s-PY" altLang="ja-JP" sz="2700" b="1" kern="1200">
              <a:ea typeface="MS PGothic" pitchFamily="34" charset="-128"/>
            </a:rPr>
            <a:t>2. </a:t>
          </a:r>
          <a:r>
            <a:rPr lang="es-PY" altLang="ja-JP" sz="2700" b="1" kern="1200" err="1">
              <a:ea typeface="MS PGothic" pitchFamily="34" charset="-128"/>
            </a:rPr>
            <a:t>River</a:t>
          </a:r>
          <a:r>
            <a:rPr lang="es-PY" altLang="ja-JP" sz="2700" b="1" kern="1200">
              <a:ea typeface="MS PGothic" pitchFamily="34" charset="-128"/>
            </a:rPr>
            <a:t> </a:t>
          </a:r>
          <a:r>
            <a:rPr lang="es-PY" altLang="ja-JP" sz="2700" b="1" kern="1200" err="1">
              <a:ea typeface="MS PGothic" pitchFamily="34" charset="-128"/>
            </a:rPr>
            <a:t>basin</a:t>
          </a:r>
          <a:r>
            <a:rPr lang="es-PY" altLang="ja-JP" sz="2700" b="1" kern="1200">
              <a:ea typeface="MS PGothic" pitchFamily="34" charset="-128"/>
            </a:rPr>
            <a:t> as a </a:t>
          </a:r>
          <a:r>
            <a:rPr lang="es-PY" altLang="ja-JP" sz="2700" b="1" kern="1200" err="1">
              <a:ea typeface="MS PGothic" pitchFamily="34" charset="-128"/>
            </a:rPr>
            <a:t>planning</a:t>
          </a:r>
          <a:r>
            <a:rPr lang="es-PY" altLang="ja-JP" sz="2700" b="1" kern="1200">
              <a:ea typeface="MS PGothic" pitchFamily="34" charset="-128"/>
            </a:rPr>
            <a:t> </a:t>
          </a:r>
          <a:r>
            <a:rPr lang="es-PY" altLang="ja-JP" sz="2700" b="1" kern="1200" err="1">
              <a:ea typeface="MS PGothic" pitchFamily="34" charset="-128"/>
            </a:rPr>
            <a:t>unit</a:t>
          </a:r>
          <a:endParaRPr lang="en-US" sz="2700" kern="1200"/>
        </a:p>
      </dsp:txBody>
      <dsp:txXfrm>
        <a:off x="3048000" y="0"/>
        <a:ext cx="3048000" cy="1524000"/>
      </dsp:txXfrm>
    </dsp:sp>
    <dsp:sp modelId="{E6543A25-49A2-4E28-99AA-AE6A71F6A13A}">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s-ES" altLang="ja-JP" sz="2700" b="1" kern="1200">
              <a:ea typeface="MS PGothic"/>
            </a:rPr>
            <a:t>3. Inter-disciplinary </a:t>
          </a:r>
          <a:r>
            <a:rPr lang="es-ES" altLang="ja-JP" sz="2700" b="1" kern="1200" err="1">
              <a:ea typeface="MS PGothic"/>
            </a:rPr>
            <a:t>approach</a:t>
          </a:r>
          <a:endParaRPr lang="en-US" sz="2700" kern="1200">
            <a:ea typeface="MS PGothic"/>
          </a:endParaRPr>
        </a:p>
      </dsp:txBody>
      <dsp:txXfrm rot="10800000">
        <a:off x="0" y="2539999"/>
        <a:ext cx="3048000" cy="1524000"/>
      </dsp:txXfrm>
    </dsp:sp>
    <dsp:sp modelId="{A7F46BAD-27E0-4D1F-931F-C844C8BFE018}">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s-PY" altLang="ja-JP" sz="2700" b="1" kern="1200">
              <a:ea typeface="MS PGothic" pitchFamily="34" charset="-128"/>
            </a:rPr>
            <a:t>4. </a:t>
          </a:r>
          <a:r>
            <a:rPr lang="es-PY" altLang="ja-JP" sz="2700" b="1" kern="1200" err="1">
              <a:ea typeface="MS PGothic" pitchFamily="34" charset="-128"/>
            </a:rPr>
            <a:t>Stakeholders</a:t>
          </a:r>
          <a:r>
            <a:rPr lang="es-PY" altLang="ja-JP" sz="2700" b="1" kern="1200">
              <a:ea typeface="MS PGothic" pitchFamily="34" charset="-128"/>
            </a:rPr>
            <a:t> </a:t>
          </a:r>
          <a:r>
            <a:rPr lang="es-PY" altLang="ja-JP" sz="2700" b="1" kern="1200" err="1">
              <a:ea typeface="MS PGothic" pitchFamily="34" charset="-128"/>
            </a:rPr>
            <a:t>participation</a:t>
          </a:r>
          <a:endParaRPr lang="en-US" sz="2700" kern="1200"/>
        </a:p>
      </dsp:txBody>
      <dsp:txXfrm rot="-5400000">
        <a:off x="3048000" y="2539999"/>
        <a:ext cx="3048000" cy="1524000"/>
      </dsp:txXfrm>
    </dsp:sp>
    <dsp:sp modelId="{23A3CED7-3CA9-44DF-9A92-3952BA96411D}">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H" sz="4000" b="1" kern="1200">
              <a:solidFill>
                <a:schemeClr val="tx1">
                  <a:lumMod val="65000"/>
                  <a:lumOff val="35000"/>
                </a:schemeClr>
              </a:solidFill>
              <a:latin typeface="Calibri"/>
            </a:rPr>
            <a:t>IFM</a:t>
          </a:r>
          <a:endParaRPr lang="en-US" sz="4000" b="1" kern="1200">
            <a:solidFill>
              <a:schemeClr val="tx1">
                <a:lumMod val="65000"/>
                <a:lumOff val="35000"/>
              </a:schemeClr>
            </a:solidFill>
          </a:endParaRP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68073-CFDF-43C2-9650-23EB698A5155}" type="datetimeFigureOut">
              <a:rPr lang="en-US" smtClean="0"/>
              <a:t>6/17/2021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A0974-A85A-430F-80A5-CE8D45D51C49}" type="slidenum">
              <a:rPr lang="en-US" smtClean="0"/>
              <a:t>‹#›</a:t>
            </a:fld>
            <a:endParaRPr lang="en-US"/>
          </a:p>
        </p:txBody>
      </p:sp>
    </p:spTree>
    <p:extLst>
      <p:ext uri="{BB962C8B-B14F-4D97-AF65-F5344CB8AC3E}">
        <p14:creationId xmlns:p14="http://schemas.microsoft.com/office/powerpoint/2010/main" val="33594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Flooding of areas used for socio-economic activities produces a variety of negative impacts. </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Immediate impacts of flooding include loss of physical life, damage to property, destruction of crops, loss of livestock, non-functioning of infrastructure facilities and deterioration of health condition owing to waterborne diseases.</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As communication links and infrastructure are damaged and disrupted, economic activities come to a standstill. Agricultural </a:t>
            </a:r>
            <a:r>
              <a:rPr kumimoji="0" lang="en-US" altLang="ja-JP" sz="1200" b="0" i="0" u="none" strike="noStrike" kern="1200" cap="none" spc="0" normalizeH="0" baseline="0" noProof="0" err="1">
                <a:ln>
                  <a:noFill/>
                </a:ln>
                <a:solidFill>
                  <a:srgbClr val="000000"/>
                </a:solidFill>
                <a:effectLst/>
                <a:uLnTx/>
                <a:uFillTx/>
                <a:latin typeface="Times" pitchFamily="18" charset="0"/>
                <a:ea typeface="+mn-ea"/>
              </a:rPr>
              <a:t>labourers</a:t>
            </a: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 are put out of work for long periods owing to the loss of crop seasons. Loss of livelihoods further reduces purchasing power and may indirectly affect production.</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Frequent flooding, resulting in loss of livelihoods, production and other prolonged economic impacts and types of suffering can trigger mass migration or population displacement. Migration to developed urban areas creates overcrowding in the cities, end up living in marginal lands in cities that are prone to floods or other risks. </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The loss of loved ones can generate deep impacts, especially on children. Displacement from one</a:t>
            </a:r>
            <a:r>
              <a:rPr kumimoji="0" lang="en-US" altLang="ja-JP" sz="1200" b="0" i="0" u="none" strike="noStrike" kern="1200" cap="none" spc="0" normalizeH="0" baseline="0" noProof="0">
                <a:ln>
                  <a:noFill/>
                </a:ln>
                <a:solidFill>
                  <a:srgbClr val="000000"/>
                </a:solidFill>
                <a:effectLst/>
                <a:uLnTx/>
                <a:uFillTx/>
                <a:latin typeface="Arial"/>
                <a:ea typeface="+mn-ea"/>
              </a:rPr>
              <a:t>’</a:t>
            </a: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s home, loss of property and livelihoods and disruption to business and social affairs can cause continuing stress.</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The high cost of relief and recovery may adversely impact investment in infrastructure and other development activities in the area and in certain cases may cripple the frail economy of the region.</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ja-JP" sz="1200" b="0" i="0" u="none" strike="noStrike" kern="1200" cap="none" spc="0" normalizeH="0" baseline="0" noProof="0">
                <a:ln>
                  <a:noFill/>
                </a:ln>
                <a:solidFill>
                  <a:srgbClr val="000000"/>
                </a:solidFill>
                <a:effectLst/>
                <a:uLnTx/>
                <a:uFillTx/>
                <a:latin typeface="Times" pitchFamily="18" charset="0"/>
                <a:ea typeface="+mn-ea"/>
              </a:rPr>
              <a:t>Ineffective response to relief operations during major flood events may lead to public discontent or loss of trust in the authorities. Lack of development in flood-prone areas may cause social inequity and even social unrest.</a:t>
            </a:r>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2</a:t>
            </a:fld>
            <a:endParaRPr lang="en-US"/>
          </a:p>
        </p:txBody>
      </p:sp>
    </p:spTree>
    <p:extLst>
      <p:ext uri="{BB962C8B-B14F-4D97-AF65-F5344CB8AC3E}">
        <p14:creationId xmlns:p14="http://schemas.microsoft.com/office/powerpoint/2010/main" val="1565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effectiveness of an IFM approach depends largely on mobilizing and rallying for greater stakeholder participation from the start. Greater participation of all stakeholders in flood policy development is considered vital since it enables inhabitants of flood-prone regions to choose the level of risks they are ready to take.</a:t>
            </a:r>
          </a:p>
          <a:p>
            <a:r>
              <a:rPr lang="en-US"/>
              <a:t>Ensure implementation of basin flood management plans with full public support</a:t>
            </a:r>
          </a:p>
          <a:p>
            <a:r>
              <a:rPr lang="en-US"/>
              <a:t>	Ensure sustainability of plans and associated decisions</a:t>
            </a:r>
          </a:p>
          <a:p>
            <a:r>
              <a:rPr lang="en-US"/>
              <a:t>	Build consensus and public support on the flood management options</a:t>
            </a:r>
          </a:p>
          <a:p>
            <a:r>
              <a:rPr lang="en-US"/>
              <a:t>	Build stakeholders commitment</a:t>
            </a:r>
          </a:p>
          <a:p>
            <a:r>
              <a:rPr lang="en-US"/>
              <a:t>Build resilience of flood-prone communities</a:t>
            </a:r>
          </a:p>
          <a:p>
            <a:r>
              <a:rPr lang="en-US"/>
              <a:t>Provide all stakeholders, including the public, with full opportunities to share their views and influence the outcome</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14</a:t>
            </a:fld>
            <a:endParaRPr lang="en-US"/>
          </a:p>
        </p:txBody>
      </p:sp>
    </p:spTree>
    <p:extLst>
      <p:ext uri="{BB962C8B-B14F-4D97-AF65-F5344CB8AC3E}">
        <p14:creationId xmlns:p14="http://schemas.microsoft.com/office/powerpoint/2010/main" val="6412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effectiveness of an IFM approach depends largely on mobilizing and rallying for greater stakeholder participation from the start. Greater participation of all stakeholders in flood policy development is considered vital since it enables inhabitants of flood-prone regions to choose the level of risks they are ready to take.</a:t>
            </a:r>
          </a:p>
          <a:p>
            <a:endParaRPr lang="en-US"/>
          </a:p>
          <a:p>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15</a:t>
            </a:fld>
            <a:endParaRPr lang="en-US"/>
          </a:p>
        </p:txBody>
      </p:sp>
    </p:spTree>
    <p:extLst>
      <p:ext uri="{BB962C8B-B14F-4D97-AF65-F5344CB8AC3E}">
        <p14:creationId xmlns:p14="http://schemas.microsoft.com/office/powerpoint/2010/main" val="43978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17</a:t>
            </a:fld>
            <a:endParaRPr lang="en-US"/>
          </a:p>
        </p:txBody>
      </p:sp>
    </p:spTree>
    <p:extLst>
      <p:ext uri="{BB962C8B-B14F-4D97-AF65-F5344CB8AC3E}">
        <p14:creationId xmlns:p14="http://schemas.microsoft.com/office/powerpoint/2010/main" val="15279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flood are natural events, that have always happened and will always happen, how have we managed to face this?</a:t>
            </a:r>
          </a:p>
          <a:p>
            <a:r>
              <a:rPr lang="en-US"/>
              <a:t>Traditionally, focus has been on trying to control the floods, rather than managing them: structural measures (e.g. higher dykes, dams) have often been perceived as the only solution. As such, flood control was mainly an engineering problem (</a:t>
            </a:r>
            <a:r>
              <a:rPr lang="en-US" err="1"/>
              <a:t>monodisciplinary</a:t>
            </a:r>
            <a:r>
              <a:rPr lang="en-US"/>
              <a:t>). However, experience has shown us that these solutions have not always </a:t>
            </a:r>
            <a:r>
              <a:rPr lang="en-US" err="1"/>
              <a:t>succeded</a:t>
            </a:r>
            <a:r>
              <a:rPr lang="en-US"/>
              <a:t>, and often have magnified the flood impacts, shifting them to other places (e.g. another town, a </a:t>
            </a:r>
            <a:r>
              <a:rPr lang="en-US" err="1"/>
              <a:t>neighbouring</a:t>
            </a:r>
            <a:r>
              <a:rPr lang="en-US"/>
              <a:t> country, etc.); </a:t>
            </a:r>
            <a:r>
              <a:rPr lang="en-US" err="1"/>
              <a:t>morover</a:t>
            </a:r>
            <a:r>
              <a:rPr lang="en-US"/>
              <a:t>, these solutions have often neglected the natural morphological </a:t>
            </a:r>
            <a:r>
              <a:rPr lang="en-US" err="1"/>
              <a:t>behaviour</a:t>
            </a:r>
            <a:r>
              <a:rPr lang="en-US"/>
              <a:t> of the river, disturbing </a:t>
            </a:r>
            <a:r>
              <a:rPr lang="en-US" err="1"/>
              <a:t>ecoystems</a:t>
            </a:r>
            <a:r>
              <a:rPr lang="en-US"/>
              <a:t> and the related ecosystem services, and, most important in terms of life loss prevention, have </a:t>
            </a:r>
            <a:r>
              <a:rPr lang="en-US" err="1"/>
              <a:t>incduced</a:t>
            </a:r>
            <a:r>
              <a:rPr lang="en-US"/>
              <a:t> a false sense of security to people living in flood prone areas.</a:t>
            </a:r>
          </a:p>
          <a:p>
            <a:r>
              <a:rPr lang="en-US"/>
              <a:t>In this regard, William Hammond Hall, first State Engineer of California, rightly observed in 1880 that «There are two types of levees, those that have been overtopped by floodwaters, and those that are going to be ». Non </a:t>
            </a:r>
            <a:r>
              <a:rPr lang="en-US" err="1"/>
              <a:t>strucutral</a:t>
            </a:r>
            <a:r>
              <a:rPr lang="en-US"/>
              <a:t> measures (such as preparedness and response plans, in relation to early warning systems) have so far been perceived as « second choice », and therefore implemented with weak coordination, and communicated ineffectively to the population, resulting in a limited participation from the directly affected people living in flood prone areas.</a:t>
            </a:r>
          </a:p>
          <a:p>
            <a:endParaRPr lang="en-US"/>
          </a:p>
        </p:txBody>
      </p:sp>
      <p:sp>
        <p:nvSpPr>
          <p:cNvPr id="4" name="Slide Number Placeholder 3"/>
          <p:cNvSpPr>
            <a:spLocks noGrp="1"/>
          </p:cNvSpPr>
          <p:nvPr>
            <p:ph type="sldNum" sz="quarter" idx="10"/>
          </p:nvPr>
        </p:nvSpPr>
        <p:spPr/>
        <p:txBody>
          <a:bodyPr/>
          <a:lstStyle/>
          <a:p>
            <a:fld id="{3839ACAE-BEE6-49CD-AD35-4FB674807E9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4972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illustrate graphically the issue, Flood risk is due to combination of a hazard (a hydro-meteorological extreme event), exposure (due to a poor, in not </a:t>
            </a:r>
            <a:r>
              <a:rPr lang="en-US" err="1"/>
              <a:t>unexistent</a:t>
            </a:r>
            <a:r>
              <a:rPr lang="en-US"/>
              <a:t>, land use planning), and vulnerability (due to lack of awareness of people living in flood-prone areas). </a:t>
            </a:r>
          </a:p>
          <a:p>
            <a:endParaRPr lang="en-US"/>
          </a:p>
          <a:p>
            <a:r>
              <a:rPr lang="en-US"/>
              <a:t>It is evident that this implies that flood risk mitigation is not only a purely technical or engineering problem, but has connections with other aspects related to economy, sociology, and policy.</a:t>
            </a:r>
          </a:p>
          <a:p>
            <a:endParaRPr lang="en-US"/>
          </a:p>
          <a:p>
            <a:r>
              <a:rPr lang="en-US"/>
              <a:t>Compared to traditional approach to flood management, usually focusing on structural measures, IFM integrates structural measures, other technical solutions as flood mapping, flood forecasting, etc. and activities involving the population (to increase their resilience) and policy issues (to regulate land use and optimize opportunities </a:t>
            </a:r>
            <a:r>
              <a:rPr lang="en-US" err="1"/>
              <a:t>conciling</a:t>
            </a:r>
            <a:r>
              <a:rPr lang="en-US"/>
              <a:t> flood management and development).</a:t>
            </a:r>
          </a:p>
          <a:p>
            <a:endParaRPr lang="en-US"/>
          </a:p>
          <a:p>
            <a:r>
              <a:rPr lang="en-US"/>
              <a:t>It should be kept in mind that no matter which solution is adopted, there will still be a residual risk (remember Hammond Hall...): to mitigate the impact of this residual risk, risk sharing </a:t>
            </a:r>
            <a:r>
              <a:rPr lang="en-US" err="1"/>
              <a:t>otpions</a:t>
            </a:r>
            <a:r>
              <a:rPr lang="en-US"/>
              <a:t> (e.g. Insurance schemes, natural catastrophe funds, solidarity plans) can be adopted.</a:t>
            </a:r>
          </a:p>
          <a:p>
            <a:endParaRPr lang="en-US"/>
          </a:p>
          <a:p>
            <a:r>
              <a:rPr lang="en-US"/>
              <a:t>NO SINGLE SOLUTION IS SUFFICIENT</a:t>
            </a:r>
          </a:p>
          <a:p>
            <a:endParaRPr lang="en-US"/>
          </a:p>
          <a:p>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5</a:t>
            </a:fld>
            <a:endParaRPr lang="en-US"/>
          </a:p>
        </p:txBody>
      </p:sp>
    </p:spTree>
    <p:extLst>
      <p:ext uri="{BB962C8B-B14F-4D97-AF65-F5344CB8AC3E}">
        <p14:creationId xmlns:p14="http://schemas.microsoft.com/office/powerpoint/2010/main" val="352501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The overall objective of IFM is to Create a community than can protect itself with an optimal set of measures (both short and long term, structural and non structural) </a:t>
            </a:r>
          </a:p>
          <a:p>
            <a:r>
              <a:rPr lang="en-US" sz="1600"/>
              <a:t>Maximizing net benefits: ensure livelihood security, poverty alleviation and managing vulnerability</a:t>
            </a:r>
          </a:p>
          <a:p>
            <a:r>
              <a:rPr lang="en-US" sz="1600"/>
              <a:t>Minimizing loss of life in particular through end-to-end FF&amp;W Systems and preparedness planning for extreme events</a:t>
            </a:r>
          </a:p>
          <a:p>
            <a:r>
              <a:rPr lang="en-US" sz="1600"/>
              <a:t>Sustainable development: balancing development needs and flood risks</a:t>
            </a:r>
          </a:p>
          <a:p>
            <a:r>
              <a:rPr lang="en-US" sz="1600"/>
              <a:t>Environmental preservation to ensure ecosystem health &amp; services</a:t>
            </a:r>
          </a:p>
          <a:p>
            <a:r>
              <a:rPr lang="en-US" sz="1600"/>
              <a:t>What does it mean maximizing net benefits? It means that the difference between the gains derived from the use of floodplains and the losses due to periodical flooding should be positive.</a:t>
            </a:r>
          </a:p>
          <a:p>
            <a:r>
              <a:rPr lang="en-US" sz="1600"/>
              <a:t>The objective is not to avoid losses per se, at all costs (You can loose only if you have) </a:t>
            </a:r>
          </a:p>
          <a:p>
            <a:r>
              <a:rPr lang="en-US" sz="1600"/>
              <a:t>In this sense, declaring a flood prone area a “no entry” zone for future development may not necessarily be the good thing to do, as this would create an unnecessary obstacle to socio-economic development  (e.g. promoting as an indicator of success the reduced number of people living in a T100 flood prone area: the Netherlands would have never prospered, or Bangladesh would be depopulated, if this approach had to be taken).</a:t>
            </a:r>
          </a:p>
          <a:p>
            <a:r>
              <a:rPr lang="en-US" sz="1600"/>
              <a:t>A certain amount of risk is acceptable, provided that what one could loss does not overcome the benefits deriving from taking the risk. </a:t>
            </a:r>
          </a:p>
          <a:p>
            <a:r>
              <a:rPr lang="en-US" sz="1600"/>
              <a:t>To make an example, a farmer may consider growing crops in a 10 years return flood prone area: every year he would have a 10% chance of getting flooded, and loosing the invested crop; but every year, he would have a 90% chance of getting good crops due to elevated yield of the regularly flooded terrain (rich in nutrients). At the same time, it would be quite stupid from his part to build on the same ground his house, farm, barn, etc., as the potential loss due to the flooding of these goods would probably overcome the benefits he would get in reducing time to commute to his workplace.</a:t>
            </a:r>
          </a:p>
          <a:p>
            <a:r>
              <a:rPr lang="en-US" sz="1600"/>
              <a:t>The driving force of human activity is to generate benefits. </a:t>
            </a:r>
          </a:p>
          <a:p>
            <a:r>
              <a:rPr lang="en-US" sz="1600"/>
              <a:t>Everybody must earn enough to survive today, before he cares about tomorrow. Tolerable losses are a constraint but not a goal. Thus flood management must be embedded in the overall economy  (IFM)</a:t>
            </a:r>
          </a:p>
          <a:p>
            <a:endParaRPr lang="en-US" sz="1600"/>
          </a:p>
          <a:p>
            <a:endParaRPr lang="en-US"/>
          </a:p>
        </p:txBody>
      </p:sp>
      <p:sp>
        <p:nvSpPr>
          <p:cNvPr id="4" name="Slide Number Placeholder 3"/>
          <p:cNvSpPr>
            <a:spLocks noGrp="1"/>
          </p:cNvSpPr>
          <p:nvPr>
            <p:ph type="sldNum" sz="quarter" idx="10"/>
          </p:nvPr>
        </p:nvSpPr>
        <p:spPr/>
        <p:txBody>
          <a:bodyPr/>
          <a:lstStyle/>
          <a:p>
            <a:fld id="{80682AD2-090B-40A8-B1B8-5ED017598E5D}" type="slidenum">
              <a:rPr lang="it-IT" smtClean="0"/>
              <a:t>6</a:t>
            </a:fld>
            <a:endParaRPr lang="it-IT"/>
          </a:p>
        </p:txBody>
      </p:sp>
    </p:spTree>
    <p:extLst>
      <p:ext uri="{BB962C8B-B14F-4D97-AF65-F5344CB8AC3E}">
        <p14:creationId xmlns:p14="http://schemas.microsoft.com/office/powerpoint/2010/main" val="111929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has to be clear that IFM takes into consideration the principles of:</a:t>
            </a:r>
          </a:p>
          <a:p>
            <a:r>
              <a:rPr lang="en-US"/>
              <a:t>1) Risk Management (as in the picture) </a:t>
            </a:r>
          </a:p>
          <a:p>
            <a:pPr marL="0" marR="0" indent="0" algn="l" defTabSz="914400" rtl="0" eaLnBrk="1" fontAlgn="auto" latinLnBrk="0" hangingPunct="1">
              <a:lnSpc>
                <a:spcPct val="100000"/>
              </a:lnSpc>
              <a:spcBef>
                <a:spcPts val="0"/>
              </a:spcBef>
              <a:spcAft>
                <a:spcPts val="0"/>
              </a:spcAft>
              <a:buClrTx/>
              <a:buSzTx/>
              <a:buFontTx/>
              <a:buNone/>
              <a:tabLst/>
              <a:defRPr/>
            </a:pPr>
            <a:r>
              <a:rPr lang="en-US"/>
              <a:t>2) Managing the Water Cycle as a Whole (considering not only the river, but also the river basin and the interactions between the two) and Integrate Land and Water Management (River basin as a planning unit)</a:t>
            </a:r>
          </a:p>
          <a:p>
            <a:r>
              <a:rPr lang="en-US"/>
              <a:t>3) Interdisciplinary - Adopt the Best Mix of Strategies (not only an engineering problem)</a:t>
            </a:r>
          </a:p>
          <a:p>
            <a:r>
              <a:rPr lang="en-US"/>
              <a:t>4) Ensure a Participatory Approach (Seeks all stakeholders’ participation)</a:t>
            </a:r>
          </a:p>
          <a:p>
            <a:pPr marL="228600" indent="-228600">
              <a:buFont typeface="Wingdings" pitchFamily="2" charset="2"/>
              <a:buNone/>
            </a:pPr>
            <a:endParaRPr lang="en-US" altLang="ja-JP" sz="1200">
              <a:solidFill>
                <a:srgbClr val="003366"/>
              </a:solidFill>
            </a:endParaRPr>
          </a:p>
          <a:p>
            <a:pPr marL="228600" indent="-228600"/>
            <a:endParaRPr lang="en-US" altLang="en-US"/>
          </a:p>
          <a:p>
            <a:endParaRPr lang="en-US"/>
          </a:p>
        </p:txBody>
      </p:sp>
      <p:sp>
        <p:nvSpPr>
          <p:cNvPr id="4" name="Slide Number Placeholder 3"/>
          <p:cNvSpPr>
            <a:spLocks noGrp="1"/>
          </p:cNvSpPr>
          <p:nvPr>
            <p:ph type="sldNum" sz="quarter" idx="10"/>
          </p:nvPr>
        </p:nvSpPr>
        <p:spPr/>
        <p:txBody>
          <a:bodyPr/>
          <a:lstStyle/>
          <a:p>
            <a:fld id="{80682AD2-090B-40A8-B1B8-5ED017598E5D}" type="slidenum">
              <a:rPr lang="it-IT" smtClean="0"/>
              <a:t>8</a:t>
            </a:fld>
            <a:endParaRPr lang="it-IT"/>
          </a:p>
        </p:txBody>
      </p:sp>
    </p:spTree>
    <p:extLst>
      <p:ext uri="{BB962C8B-B14F-4D97-AF65-F5344CB8AC3E}">
        <p14:creationId xmlns:p14="http://schemas.microsoft.com/office/powerpoint/2010/main" val="277276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Absolute protection from floods is a myth. No matter what strategies are adopted to reduce flood risks, there will always be some residual risks. Flood emergency management form an integral part of flood risk reduction. Flood emergency management is aimed at managing and minimizing the damaging effects of flooding, once the flood waters come in contact with human and economic activities. The objective is to avoid the exposure of critical activities and temporarily shift people and such activities from flood-prone areas, thereby reducing the negative impacts of flooding on the community.</a:t>
            </a:r>
          </a:p>
          <a:p>
            <a:endParaRPr lang="en-US"/>
          </a:p>
          <a:p>
            <a:r>
              <a:rPr lang="en-US"/>
              <a:t>Emergency management requires cooperation across sectors and administrative levels. In addition to resource mobilization, continuous, timely and precise information flow is vital for handling emergency situations.</a:t>
            </a:r>
          </a:p>
          <a:p>
            <a:endParaRPr lang="en-US"/>
          </a:p>
          <a:p>
            <a:r>
              <a:rPr lang="en-US"/>
              <a:t>Flood emergency management is a continuous process from flood preparedness to ensure effective response, emergency response to reduce adverse impacts during the flooding and post-disaster recovery to assist the affected community to rebuild itself. The development and implementation of flood emergency management strategies call for regular review and revision. Lessons learned and good practices of one flood year during response and recovery need to be integrated into future  plans. </a:t>
            </a:r>
          </a:p>
          <a:p>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10</a:t>
            </a:fld>
            <a:endParaRPr lang="en-US"/>
          </a:p>
        </p:txBody>
      </p:sp>
    </p:spTree>
    <p:extLst>
      <p:ext uri="{BB962C8B-B14F-4D97-AF65-F5344CB8AC3E}">
        <p14:creationId xmlns:p14="http://schemas.microsoft.com/office/powerpoint/2010/main" val="348445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Integrated Flood Management (IFM) refers to the integration of land and water management in a river basin using a combination of measures that focus on coping with floods within a framework of IWRM and adopting risk management principles while recognizing that floods have beneficial impacts and can never be fully controlled.  </a:t>
            </a:r>
          </a:p>
          <a:p>
            <a:endParaRPr lang="en-US"/>
          </a:p>
          <a:p>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11</a:t>
            </a:fld>
            <a:endParaRPr lang="en-US"/>
          </a:p>
        </p:txBody>
      </p:sp>
    </p:spTree>
    <p:extLst>
      <p:ext uri="{BB962C8B-B14F-4D97-AF65-F5344CB8AC3E}">
        <p14:creationId xmlns:p14="http://schemas.microsoft.com/office/powerpoint/2010/main" val="395985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Integrated Flood Management (IFM) refers to the integration of land and water management in a river basin using a combination of measures that focus on coping with floods within a framework of IWRM and adopting risk management principles while recognizing that floods have beneficial impacts and can never be fully controlled. </a:t>
            </a:r>
          </a:p>
        </p:txBody>
      </p:sp>
      <p:sp>
        <p:nvSpPr>
          <p:cNvPr id="4" name="Slide Number Placeholder 3"/>
          <p:cNvSpPr>
            <a:spLocks noGrp="1"/>
          </p:cNvSpPr>
          <p:nvPr>
            <p:ph type="sldNum" sz="quarter" idx="10"/>
          </p:nvPr>
        </p:nvSpPr>
        <p:spPr/>
        <p:txBody>
          <a:bodyPr/>
          <a:lstStyle/>
          <a:p>
            <a:fld id="{DB0A0974-A85A-430F-80A5-CE8D45D51C49}" type="slidenum">
              <a:rPr lang="en-US" smtClean="0"/>
              <a:t>12</a:t>
            </a:fld>
            <a:endParaRPr lang="en-US"/>
          </a:p>
        </p:txBody>
      </p:sp>
    </p:spTree>
    <p:extLst>
      <p:ext uri="{BB962C8B-B14F-4D97-AF65-F5344CB8AC3E}">
        <p14:creationId xmlns:p14="http://schemas.microsoft.com/office/powerpoint/2010/main" val="182268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Times" pitchFamily="18" charset="0"/>
              </a:rPr>
              <a:t>IFM integrates and mixes strategies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Structural and Non-structural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Short-term and Long-term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Local and basin level measures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Times" pitchFamily="18" charset="0"/>
              </a:rPr>
              <a:t>Balances development needs and environmental concerns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Times" pitchFamily="18" charset="0"/>
              </a:rPr>
              <a:t>Addresses all aspects of Flood Management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Scientific and Engineering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Social Aspects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Environmental Aspects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Economic Aspects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Legal and Institutional Aspects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pitchFamily="18" charset="0"/>
              </a:rPr>
              <a:t>- Adaptive Management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altLang="en-US" sz="1200" b="0" i="0" u="none" strike="noStrike" kern="1200" cap="none" spc="0" normalizeH="0" baseline="0" noProof="0">
              <a:ln>
                <a:noFill/>
              </a:ln>
              <a:solidFill>
                <a:srgbClr val="000000"/>
              </a:solidFill>
              <a:effectLst/>
              <a:uLnTx/>
              <a:uFillTx/>
              <a:latin typeface="Times" pitchFamily="18" charset="0"/>
            </a:endParaRPr>
          </a:p>
          <a:p>
            <a:endParaRPr lang="en-US"/>
          </a:p>
        </p:txBody>
      </p:sp>
      <p:sp>
        <p:nvSpPr>
          <p:cNvPr id="4" name="Slide Number Placeholder 3"/>
          <p:cNvSpPr>
            <a:spLocks noGrp="1"/>
          </p:cNvSpPr>
          <p:nvPr>
            <p:ph type="sldNum" sz="quarter" idx="10"/>
          </p:nvPr>
        </p:nvSpPr>
        <p:spPr/>
        <p:txBody>
          <a:bodyPr/>
          <a:lstStyle/>
          <a:p>
            <a:fld id="{DB0A0974-A85A-430F-80A5-CE8D45D51C49}" type="slidenum">
              <a:rPr lang="en-US" smtClean="0"/>
              <a:t>13</a:t>
            </a:fld>
            <a:endParaRPr lang="en-US"/>
          </a:p>
        </p:txBody>
      </p:sp>
    </p:spTree>
    <p:extLst>
      <p:ext uri="{BB962C8B-B14F-4D97-AF65-F5344CB8AC3E}">
        <p14:creationId xmlns:p14="http://schemas.microsoft.com/office/powerpoint/2010/main" val="2721637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84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11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75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55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F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0CD308-6C9B-4666-A34C-763061306F7C}" type="datetimeFigureOut">
              <a:rPr lang="en-US" smtClean="0">
                <a:solidFill>
                  <a:prstClr val="black">
                    <a:tint val="75000"/>
                  </a:prstClr>
                </a:solidFill>
              </a:rPr>
              <a:pPr/>
              <a:t>6/17/2021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C249EF-68C7-4A6C-B581-6590F59B03B5}"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606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3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8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44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61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07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49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0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457200" y="1600200"/>
            <a:ext cx="8075613" cy="2351089"/>
          </a:xfrm>
        </p:spPr>
        <p:txBody>
          <a:bodyPr/>
          <a:lstStyle/>
          <a:p>
            <a:br>
              <a:rPr lang="fr-CH" altLang="en-US" sz="2800"/>
            </a:br>
            <a:r>
              <a:rPr lang="en-US" altLang="en-US" sz="4000" b="1"/>
              <a:t>Integrated Flood Management (IFM) </a:t>
            </a:r>
          </a:p>
        </p:txBody>
      </p:sp>
      <p:sp>
        <p:nvSpPr>
          <p:cNvPr id="7" name="Rectangle 3"/>
          <p:cNvSpPr>
            <a:spLocks noGrp="1" noChangeArrowheads="1"/>
          </p:cNvSpPr>
          <p:nvPr>
            <p:ph type="subTitle" idx="1"/>
          </p:nvPr>
        </p:nvSpPr>
        <p:spPr>
          <a:xfrm>
            <a:off x="1981200" y="3657600"/>
            <a:ext cx="5257800" cy="1066800"/>
          </a:xfrm>
        </p:spPr>
        <p:txBody>
          <a:bodyPr vert="horz" lIns="91440" tIns="45720" rIns="91440" bIns="45720" rtlCol="0" anchor="t">
            <a:noAutofit/>
          </a:bodyPr>
          <a:lstStyle/>
          <a:p>
            <a:pPr>
              <a:lnSpc>
                <a:spcPct val="80000"/>
              </a:lnSpc>
            </a:pPr>
            <a:r>
              <a:rPr lang="en-US" altLang="en-US" sz="2400">
                <a:solidFill>
                  <a:schemeClr val="tx1">
                    <a:lumMod val="65000"/>
                    <a:lumOff val="35000"/>
                  </a:schemeClr>
                </a:solidFill>
              </a:rPr>
              <a:t>Integrated Flood Management: from theory to practice </a:t>
            </a:r>
          </a:p>
          <a:p>
            <a:pPr>
              <a:lnSpc>
                <a:spcPct val="80000"/>
              </a:lnSpc>
            </a:pPr>
            <a:endParaRPr lang="en-US" altLang="en-US" sz="2400">
              <a:solidFill>
                <a:schemeClr val="tx1">
                  <a:lumMod val="65000"/>
                  <a:lumOff val="35000"/>
                </a:schemeClr>
              </a:solidFill>
              <a:cs typeface="Calibri"/>
            </a:endParaRPr>
          </a:p>
        </p:txBody>
      </p:sp>
    </p:spTree>
    <p:extLst>
      <p:ext uri="{BB962C8B-B14F-4D97-AF65-F5344CB8AC3E}">
        <p14:creationId xmlns:p14="http://schemas.microsoft.com/office/powerpoint/2010/main" val="196780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Autofit/>
          </a:bodyPr>
          <a:lstStyle/>
          <a:p>
            <a:r>
              <a:rPr lang="fr-FR" sz="4000" b="1" err="1">
                <a:solidFill>
                  <a:schemeClr val="tx2"/>
                </a:solidFill>
              </a:rPr>
              <a:t>Risk</a:t>
            </a:r>
            <a:r>
              <a:rPr lang="fr-FR" sz="4000" b="1">
                <a:solidFill>
                  <a:schemeClr val="tx2"/>
                </a:solidFill>
              </a:rPr>
              <a:t> Management</a:t>
            </a:r>
            <a:endParaRPr lang="en-US" sz="4000" b="1">
              <a:solidFill>
                <a:schemeClr val="tx2"/>
              </a:solidFill>
            </a:endParaRPr>
          </a:p>
        </p:txBody>
      </p:sp>
      <p:grpSp>
        <p:nvGrpSpPr>
          <p:cNvPr id="5" name="Group 4"/>
          <p:cNvGrpSpPr/>
          <p:nvPr/>
        </p:nvGrpSpPr>
        <p:grpSpPr>
          <a:xfrm>
            <a:off x="179388" y="1583532"/>
            <a:ext cx="8785225" cy="3967026"/>
            <a:chOff x="179388" y="1843088"/>
            <a:chExt cx="8785225" cy="3967026"/>
          </a:xfrm>
        </p:grpSpPr>
        <p:sp>
          <p:nvSpPr>
            <p:cNvPr id="6" name="Text Box 4"/>
            <p:cNvSpPr txBox="1">
              <a:spLocks noChangeArrowheads="1"/>
            </p:cNvSpPr>
            <p:nvPr/>
          </p:nvSpPr>
          <p:spPr bwMode="auto">
            <a:xfrm>
              <a:off x="250825" y="1843088"/>
              <a:ext cx="4105275" cy="260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marL="533400" indent="-5334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533400" marR="0" lvl="0" indent="-533400" defTabSz="914400" eaLnBrk="0" fontAlgn="base" latinLnBrk="0" hangingPunct="0">
                <a:lnSpc>
                  <a:spcPct val="80000"/>
                </a:lnSpc>
                <a:spcBef>
                  <a:spcPct val="20000"/>
                </a:spcBef>
                <a:spcAft>
                  <a:spcPct val="0"/>
                </a:spcAft>
                <a:buClr>
                  <a:srgbClr val="FF9900"/>
                </a:buClr>
                <a:buSzTx/>
                <a:buFont typeface="Wingdings" pitchFamily="2" charset="2"/>
                <a:buChar char="§"/>
                <a:tabLst/>
                <a:defRPr/>
              </a:pPr>
              <a:r>
                <a:rPr kumimoji="0" lang="en-US" altLang="ja-JP" sz="2400" b="1" i="0" u="none" strike="noStrike" kern="0" cap="none" spc="0" normalizeH="0" baseline="0" noProof="0">
                  <a:ln>
                    <a:noFill/>
                  </a:ln>
                  <a:solidFill>
                    <a:srgbClr val="000000"/>
                  </a:solidFill>
                  <a:effectLst/>
                  <a:uLnTx/>
                  <a:uFillTx/>
                  <a:latin typeface="+mn-lt"/>
                </a:rPr>
                <a:t>Preparedness: </a:t>
              </a:r>
              <a:r>
                <a:rPr kumimoji="0" lang="en-US" altLang="ja-JP" sz="2400" b="0" i="0" u="none" strike="noStrike" kern="0" cap="none" spc="0" normalizeH="0" baseline="0" noProof="0">
                  <a:ln>
                    <a:noFill/>
                  </a:ln>
                  <a:solidFill>
                    <a:srgbClr val="000000"/>
                  </a:solidFill>
                  <a:effectLst/>
                  <a:uLnTx/>
                  <a:uFillTx/>
                  <a:latin typeface="+mn-lt"/>
                </a:rPr>
                <a:t>to ensure effective response</a:t>
              </a:r>
            </a:p>
            <a:p>
              <a:pPr marL="533400" marR="0" lvl="0" indent="-533400" defTabSz="914400" eaLnBrk="0" fontAlgn="base" latinLnBrk="0" hangingPunct="0">
                <a:lnSpc>
                  <a:spcPct val="80000"/>
                </a:lnSpc>
                <a:spcBef>
                  <a:spcPct val="20000"/>
                </a:spcBef>
                <a:spcAft>
                  <a:spcPct val="0"/>
                </a:spcAft>
                <a:buClr>
                  <a:srgbClr val="FF9900"/>
                </a:buClr>
                <a:buSzTx/>
                <a:buFont typeface="Wingdings" pitchFamily="2" charset="2"/>
                <a:buChar char="§"/>
                <a:tabLst/>
                <a:defRPr/>
              </a:pPr>
              <a:r>
                <a:rPr kumimoji="0" lang="en-US" altLang="ja-JP" sz="2400" b="1" i="0" u="none" strike="noStrike" kern="0" cap="none" spc="0" normalizeH="0" baseline="0" noProof="0">
                  <a:ln>
                    <a:noFill/>
                  </a:ln>
                  <a:solidFill>
                    <a:srgbClr val="000000"/>
                  </a:solidFill>
                  <a:effectLst/>
                  <a:uLnTx/>
                  <a:uFillTx/>
                  <a:latin typeface="+mn-lt"/>
                </a:rPr>
                <a:t>Response:</a:t>
              </a:r>
              <a:r>
                <a:rPr kumimoji="0" lang="en-US" altLang="ja-JP" sz="2400" b="0" i="0" u="none" strike="noStrike" kern="0" cap="none" spc="0" normalizeH="0" baseline="0" noProof="0">
                  <a:ln>
                    <a:noFill/>
                  </a:ln>
                  <a:solidFill>
                    <a:srgbClr val="000000"/>
                  </a:solidFill>
                  <a:effectLst/>
                  <a:uLnTx/>
                  <a:uFillTx/>
                  <a:latin typeface="+mn-lt"/>
                </a:rPr>
                <a:t> to reduce adverse impacts during the flooding</a:t>
              </a:r>
            </a:p>
            <a:p>
              <a:pPr marL="533400" marR="0" lvl="0" indent="-533400" defTabSz="914400" eaLnBrk="0" fontAlgn="base" latinLnBrk="0" hangingPunct="0">
                <a:lnSpc>
                  <a:spcPct val="80000"/>
                </a:lnSpc>
                <a:spcBef>
                  <a:spcPct val="20000"/>
                </a:spcBef>
                <a:spcAft>
                  <a:spcPct val="0"/>
                </a:spcAft>
                <a:buClr>
                  <a:srgbClr val="FF9900"/>
                </a:buClr>
                <a:buSzTx/>
                <a:buFont typeface="Wingdings" pitchFamily="2" charset="2"/>
                <a:buChar char="§"/>
                <a:tabLst/>
                <a:defRPr/>
              </a:pPr>
              <a:r>
                <a:rPr kumimoji="0" lang="en-US" altLang="ja-JP" sz="2400" b="1" i="0" u="none" strike="noStrike" kern="0" cap="none" spc="0" normalizeH="0" baseline="0" noProof="0">
                  <a:ln>
                    <a:noFill/>
                  </a:ln>
                  <a:solidFill>
                    <a:srgbClr val="000000"/>
                  </a:solidFill>
                  <a:effectLst/>
                  <a:uLnTx/>
                  <a:uFillTx/>
                  <a:latin typeface="+mn-lt"/>
                </a:rPr>
                <a:t>Recovery:</a:t>
              </a:r>
              <a:r>
                <a:rPr kumimoji="0" lang="en-US" altLang="ja-JP" sz="2400" b="0" i="0" u="none" strike="noStrike" kern="0" cap="none" spc="0" normalizeH="0" baseline="0" noProof="0">
                  <a:ln>
                    <a:noFill/>
                  </a:ln>
                  <a:solidFill>
                    <a:srgbClr val="000000"/>
                  </a:solidFill>
                  <a:effectLst/>
                  <a:uLnTx/>
                  <a:uFillTx/>
                  <a:latin typeface="+mn-lt"/>
                </a:rPr>
                <a:t> to increase the resilience of affected communities</a:t>
              </a:r>
              <a:endParaRPr kumimoji="0" lang="en-GB" altLang="ja-JP" sz="2400" b="0" i="0" u="none" strike="noStrike" kern="0" cap="none" spc="0" normalizeH="0" baseline="0" noProof="0">
                <a:ln>
                  <a:noFill/>
                </a:ln>
                <a:solidFill>
                  <a:srgbClr val="000000"/>
                </a:solidFill>
                <a:effectLst/>
                <a:uLnTx/>
                <a:uFillTx/>
                <a:latin typeface="+mn-lt"/>
              </a:endParaRPr>
            </a:p>
          </p:txBody>
        </p:sp>
        <p:sp>
          <p:nvSpPr>
            <p:cNvPr id="7" name="Rectangle 6"/>
            <p:cNvSpPr>
              <a:spLocks noChangeArrowheads="1"/>
            </p:cNvSpPr>
            <p:nvPr/>
          </p:nvSpPr>
          <p:spPr bwMode="auto">
            <a:xfrm>
              <a:off x="179388" y="5291002"/>
              <a:ext cx="8785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20000"/>
                </a:spcBef>
                <a:spcAft>
                  <a:spcPct val="0"/>
                </a:spcAft>
                <a:buClr>
                  <a:srgbClr val="FF9900"/>
                </a:buClr>
                <a:buSzTx/>
                <a:buFont typeface="Wingdings" pitchFamily="2" charset="2"/>
                <a:buNone/>
                <a:tabLst/>
                <a:defRPr/>
              </a:pPr>
              <a:r>
                <a:rPr kumimoji="0" lang="fr-CH" altLang="en-US" sz="2800" b="1" i="0" u="none" strike="noStrike" kern="0" cap="none" spc="0" normalizeH="0" baseline="0" noProof="0" err="1">
                  <a:ln>
                    <a:noFill/>
                  </a:ln>
                  <a:solidFill>
                    <a:srgbClr val="003366"/>
                  </a:solidFill>
                  <a:effectLst/>
                  <a:uLnTx/>
                  <a:uFillTx/>
                  <a:latin typeface="+mn-lt"/>
                  <a:ea typeface="MS PGothic" pitchFamily="34" charset="-128"/>
                  <a:cs typeface="Times New Roman" pitchFamily="18" charset="0"/>
                  <a:sym typeface="Wingdings" pitchFamily="2" charset="2"/>
                </a:rPr>
                <a:t>Risk</a:t>
              </a:r>
              <a:r>
                <a:rPr kumimoji="0" lang="fr-CH" altLang="en-US" sz="28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sym typeface="Wingdings" pitchFamily="2" charset="2"/>
                </a:rPr>
                <a:t> </a:t>
              </a:r>
              <a:r>
                <a:rPr kumimoji="0" lang="fr-CH" altLang="en-US" sz="2800" b="1" i="0" u="none" strike="noStrike" kern="0" cap="none" spc="0" normalizeH="0" baseline="0" noProof="0" err="1">
                  <a:ln>
                    <a:noFill/>
                  </a:ln>
                  <a:solidFill>
                    <a:srgbClr val="003366"/>
                  </a:solidFill>
                  <a:effectLst/>
                  <a:uLnTx/>
                  <a:uFillTx/>
                  <a:latin typeface="+mn-lt"/>
                  <a:ea typeface="MS PGothic" pitchFamily="34" charset="-128"/>
                  <a:cs typeface="Times New Roman" pitchFamily="18" charset="0"/>
                  <a:sym typeface="Wingdings" pitchFamily="2" charset="2"/>
                </a:rPr>
                <a:t>assessment</a:t>
              </a:r>
              <a:r>
                <a:rPr kumimoji="0" lang="fr-CH" altLang="en-US" sz="28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sym typeface="Wingdings" pitchFamily="2" charset="2"/>
                </a:rPr>
                <a:t> indispensable (</a:t>
              </a:r>
              <a:r>
                <a:rPr kumimoji="0" lang="fr-CH" altLang="en-US" sz="2800" b="1" i="0" u="none" strike="noStrike" kern="0" cap="none" spc="0" normalizeH="0" baseline="0" noProof="0" err="1">
                  <a:ln>
                    <a:noFill/>
                  </a:ln>
                  <a:solidFill>
                    <a:srgbClr val="003366"/>
                  </a:solidFill>
                  <a:effectLst/>
                  <a:uLnTx/>
                  <a:uFillTx/>
                  <a:latin typeface="+mn-lt"/>
                  <a:ea typeface="MS PGothic" pitchFamily="34" charset="-128"/>
                  <a:cs typeface="Times New Roman" pitchFamily="18" charset="0"/>
                  <a:sym typeface="Wingdings" pitchFamily="2" charset="2"/>
                </a:rPr>
                <a:t>e.g</a:t>
              </a:r>
              <a:r>
                <a:rPr kumimoji="0" lang="fr-CH" altLang="en-US" sz="28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sym typeface="Wingdings" pitchFamily="2" charset="2"/>
                </a:rPr>
                <a:t>. </a:t>
              </a:r>
              <a:r>
                <a:rPr kumimoji="0" lang="fr-CH" altLang="en-US" sz="2800" b="1" i="0" u="none" strike="noStrike" kern="0" cap="none" spc="0" normalizeH="0" baseline="0" noProof="0" err="1">
                  <a:ln>
                    <a:noFill/>
                  </a:ln>
                  <a:solidFill>
                    <a:srgbClr val="003366"/>
                  </a:solidFill>
                  <a:effectLst/>
                  <a:uLnTx/>
                  <a:uFillTx/>
                  <a:latin typeface="+mn-lt"/>
                  <a:ea typeface="MS PGothic" pitchFamily="34" charset="-128"/>
                  <a:cs typeface="Times New Roman" pitchFamily="18" charset="0"/>
                  <a:sym typeface="Wingdings" pitchFamily="2" charset="2"/>
                </a:rPr>
                <a:t>risk</a:t>
              </a:r>
              <a:r>
                <a:rPr kumimoji="0" lang="fr-CH" altLang="en-US" sz="28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sym typeface="Wingdings" pitchFamily="2" charset="2"/>
                </a:rPr>
                <a:t> </a:t>
              </a:r>
              <a:r>
                <a:rPr kumimoji="0" lang="fr-CH" altLang="en-US" sz="2800" b="1" i="0" u="none" strike="noStrike" kern="0" cap="none" spc="0" normalizeH="0" baseline="0" noProof="0" err="1">
                  <a:ln>
                    <a:noFill/>
                  </a:ln>
                  <a:solidFill>
                    <a:srgbClr val="003366"/>
                  </a:solidFill>
                  <a:effectLst/>
                  <a:uLnTx/>
                  <a:uFillTx/>
                  <a:latin typeface="+mn-lt"/>
                  <a:ea typeface="MS PGothic" pitchFamily="34" charset="-128"/>
                  <a:cs typeface="Times New Roman" pitchFamily="18" charset="0"/>
                  <a:sym typeface="Wingdings" pitchFamily="2" charset="2"/>
                </a:rPr>
                <a:t>maps</a:t>
              </a:r>
              <a:r>
                <a:rPr kumimoji="0" lang="fr-CH" altLang="en-US" sz="28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sym typeface="Wingdings" pitchFamily="2" charset="2"/>
                </a:rPr>
                <a:t>)</a:t>
              </a:r>
            </a:p>
          </p:txBody>
        </p:sp>
        <p:sp>
          <p:nvSpPr>
            <p:cNvPr id="8" name="Rectangle 7"/>
            <p:cNvSpPr>
              <a:spLocks noChangeArrowheads="1"/>
            </p:cNvSpPr>
            <p:nvPr/>
          </p:nvSpPr>
          <p:spPr bwMode="auto">
            <a:xfrm>
              <a:off x="271463" y="4687888"/>
              <a:ext cx="417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fr-CH" altLang="en-US" sz="2400" b="1" i="0" u="none" strike="noStrike" kern="0" cap="none" spc="0" normalizeH="0" baseline="0" noProof="0" err="1">
                  <a:ln>
                    <a:noFill/>
                  </a:ln>
                  <a:solidFill>
                    <a:srgbClr val="F86308"/>
                  </a:solidFill>
                  <a:effectLst/>
                  <a:uLnTx/>
                  <a:uFillTx/>
                  <a:latin typeface="+mn-lt"/>
                  <a:ea typeface="MS PGothic" pitchFamily="34" charset="-128"/>
                  <a:cs typeface="Arial" pitchFamily="34" charset="0"/>
                </a:rPr>
                <a:t>Keep</a:t>
              </a:r>
              <a:r>
                <a:rPr kumimoji="0" lang="fr-CH" altLang="en-US" sz="2400" b="1" i="0" u="none" strike="noStrike" kern="0" cap="none" spc="0" normalizeH="0" baseline="0" noProof="0">
                  <a:ln>
                    <a:noFill/>
                  </a:ln>
                  <a:solidFill>
                    <a:srgbClr val="F86308"/>
                  </a:solidFill>
                  <a:effectLst/>
                  <a:uLnTx/>
                  <a:uFillTx/>
                  <a:latin typeface="+mn-lt"/>
                  <a:ea typeface="MS PGothic" pitchFamily="34" charset="-128"/>
                  <a:cs typeface="Arial" pitchFamily="34" charset="0"/>
                </a:rPr>
                <a:t> an </a:t>
              </a:r>
              <a:r>
                <a:rPr kumimoji="0" lang="fr-CH" altLang="en-US" sz="2400" b="1" i="0" u="none" strike="noStrike" kern="0" cap="none" spc="0" normalizeH="0" baseline="0" noProof="0" err="1">
                  <a:ln>
                    <a:noFill/>
                  </a:ln>
                  <a:solidFill>
                    <a:srgbClr val="F86308"/>
                  </a:solidFill>
                  <a:effectLst/>
                  <a:uLnTx/>
                  <a:uFillTx/>
                  <a:latin typeface="+mn-lt"/>
                  <a:ea typeface="MS PGothic" pitchFamily="34" charset="-128"/>
                  <a:cs typeface="Arial" pitchFamily="34" charset="0"/>
                </a:rPr>
                <a:t>eye</a:t>
              </a:r>
              <a:r>
                <a:rPr kumimoji="0" lang="fr-CH" altLang="en-US" sz="2400" b="1" i="0" u="none" strike="noStrike" kern="0" cap="none" spc="0" normalizeH="0" baseline="0" noProof="0">
                  <a:ln>
                    <a:noFill/>
                  </a:ln>
                  <a:solidFill>
                    <a:srgbClr val="F86308"/>
                  </a:solidFill>
                  <a:effectLst/>
                  <a:uLnTx/>
                  <a:uFillTx/>
                  <a:latin typeface="+mn-lt"/>
                  <a:ea typeface="MS PGothic" pitchFamily="34" charset="-128"/>
                  <a:cs typeface="Arial" pitchFamily="34" charset="0"/>
                </a:rPr>
                <a:t> on </a:t>
              </a:r>
              <a:r>
                <a:rPr kumimoji="0" lang="fr-CH" altLang="en-US" sz="2400" b="1" i="0" u="none" strike="noStrike" kern="0" cap="none" spc="0" normalizeH="0" baseline="0" noProof="0" err="1">
                  <a:ln>
                    <a:noFill/>
                  </a:ln>
                  <a:solidFill>
                    <a:srgbClr val="F86308"/>
                  </a:solidFill>
                  <a:effectLst/>
                  <a:uLnTx/>
                  <a:uFillTx/>
                  <a:latin typeface="+mn-lt"/>
                  <a:ea typeface="MS PGothic" pitchFamily="34" charset="-128"/>
                  <a:cs typeface="Arial" pitchFamily="34" charset="0"/>
                </a:rPr>
                <a:t>Residual</a:t>
              </a:r>
              <a:r>
                <a:rPr kumimoji="0" lang="fr-CH" altLang="en-US" sz="2400" b="1" i="0" u="none" strike="noStrike" kern="0" cap="none" spc="0" normalizeH="0" baseline="0" noProof="0">
                  <a:ln>
                    <a:noFill/>
                  </a:ln>
                  <a:solidFill>
                    <a:srgbClr val="F86308"/>
                  </a:solidFill>
                  <a:effectLst/>
                  <a:uLnTx/>
                  <a:uFillTx/>
                  <a:latin typeface="+mn-lt"/>
                  <a:ea typeface="MS PGothic" pitchFamily="34" charset="-128"/>
                  <a:cs typeface="Arial" pitchFamily="34" charset="0"/>
                </a:rPr>
                <a:t> </a:t>
              </a:r>
              <a:r>
                <a:rPr kumimoji="0" lang="fr-CH" altLang="en-US" sz="2400" b="1" i="0" u="none" strike="noStrike" kern="0" cap="none" spc="0" normalizeH="0" baseline="0" noProof="0" err="1">
                  <a:ln>
                    <a:noFill/>
                  </a:ln>
                  <a:solidFill>
                    <a:srgbClr val="F86308"/>
                  </a:solidFill>
                  <a:effectLst/>
                  <a:uLnTx/>
                  <a:uFillTx/>
                  <a:latin typeface="+mn-lt"/>
                  <a:ea typeface="MS PGothic" pitchFamily="34" charset="-128"/>
                  <a:cs typeface="Arial" pitchFamily="34" charset="0"/>
                </a:rPr>
                <a:t>risks</a:t>
              </a:r>
              <a:r>
                <a:rPr kumimoji="0" lang="fr-CH" altLang="en-US" sz="2400" b="1" i="0" u="none" strike="noStrike" kern="0" cap="none" spc="0" normalizeH="0" baseline="0" noProof="0">
                  <a:ln>
                    <a:noFill/>
                  </a:ln>
                  <a:solidFill>
                    <a:srgbClr val="F86308"/>
                  </a:solidFill>
                  <a:effectLst/>
                  <a:uLnTx/>
                  <a:uFillTx/>
                  <a:latin typeface="+mn-lt"/>
                  <a:ea typeface="MS PGothic" pitchFamily="34" charset="-128"/>
                  <a:cs typeface="Arial" pitchFamily="34" charset="0"/>
                </a:rPr>
                <a:t>!</a:t>
              </a:r>
              <a:endParaRPr kumimoji="0" lang="en-US" altLang="en-US" sz="2400" b="1" i="0" u="none" strike="noStrike" kern="0" cap="none" spc="0" normalizeH="0" baseline="0" noProof="0">
                <a:ln>
                  <a:noFill/>
                </a:ln>
                <a:solidFill>
                  <a:srgbClr val="F86308"/>
                </a:solidFill>
                <a:effectLst/>
                <a:uLnTx/>
                <a:uFillTx/>
                <a:latin typeface="+mn-lt"/>
                <a:ea typeface="MS PGothic" pitchFamily="34" charset="-128"/>
                <a:cs typeface="Arial" pitchFamily="34" charset="0"/>
              </a:endParaRPr>
            </a:p>
          </p:txBody>
        </p:sp>
      </p:gr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78080"/>
            <a:ext cx="4077514" cy="403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25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apfm.info/wp-content/uploads/ifm_conce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10" y="1150883"/>
            <a:ext cx="4525990" cy="4525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883"/>
            <a:ext cx="8229600" cy="1143000"/>
          </a:xfrm>
        </p:spPr>
        <p:txBody>
          <a:bodyPr vert="horz" lIns="91440" tIns="45720" rIns="91440" bIns="45720" rtlCol="0" anchor="ctr">
            <a:noAutofit/>
          </a:bodyPr>
          <a:lstStyle/>
          <a:p>
            <a:r>
              <a:rPr lang="fr-FR" sz="4000" b="1">
                <a:solidFill>
                  <a:schemeClr val="tx2"/>
                </a:solidFill>
              </a:rPr>
              <a:t>2. River Basin as a planning unit</a:t>
            </a:r>
            <a:endParaRPr lang="en-US" sz="4000" b="1">
              <a:solidFill>
                <a:schemeClr val="tx2"/>
              </a:solidFill>
            </a:endParaRPr>
          </a:p>
        </p:txBody>
      </p:sp>
      <p:sp>
        <p:nvSpPr>
          <p:cNvPr id="5" name="Rectangle 3"/>
          <p:cNvSpPr>
            <a:spLocks noChangeArrowheads="1"/>
          </p:cNvSpPr>
          <p:nvPr/>
        </p:nvSpPr>
        <p:spPr bwMode="auto">
          <a:xfrm>
            <a:off x="395288" y="1052513"/>
            <a:ext cx="49418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400">
                <a:solidFill>
                  <a:schemeClr val="tx1"/>
                </a:solidFill>
                <a:latin typeface="Arial" pitchFamily="34" charset="0"/>
              </a:defRPr>
            </a:lvl1pPr>
            <a:lvl2pPr marL="990600" indent="-53340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609600" marR="0" lvl="0" indent="-609600" defTabSz="91440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US" altLang="ja-JP" sz="2800" b="1" i="0" u="none" strike="noStrike" kern="0" cap="none" spc="0" normalizeH="0" baseline="0" noProof="0">
                <a:ln>
                  <a:noFill/>
                </a:ln>
                <a:solidFill>
                  <a:srgbClr val="000000"/>
                </a:solidFill>
                <a:effectLst/>
                <a:uLnTx/>
                <a:uFillTx/>
                <a:latin typeface="+mn-lt"/>
              </a:rPr>
              <a:t>Integration of :</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Land and Water Management</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Upstream and Downstream</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Structural and Non-structural</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Short-term and Long-term</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Local and Basin Level Measures</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Top Down and Bottom Up Decision Making</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Development Needs with Ecological  and Economic Concerns</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AutoNum type="arabicPeriod"/>
              <a:tabLst/>
              <a:defRPr/>
            </a:pPr>
            <a:r>
              <a:rPr kumimoji="0" lang="en-US" altLang="ja-JP" sz="2000" b="0" i="0" u="none" strike="noStrike" kern="0" cap="none" spc="0" normalizeH="0" baseline="0" noProof="0">
                <a:ln>
                  <a:noFill/>
                </a:ln>
                <a:solidFill>
                  <a:srgbClr val="000000"/>
                </a:solidFill>
                <a:effectLst/>
                <a:uLnTx/>
                <a:uFillTx/>
                <a:latin typeface="+mn-lt"/>
              </a:rPr>
              <a:t>Functional Integration of Institutions and Stakeholders</a:t>
            </a:r>
          </a:p>
        </p:txBody>
      </p:sp>
    </p:spTree>
    <p:extLst>
      <p:ext uri="{BB962C8B-B14F-4D97-AF65-F5344CB8AC3E}">
        <p14:creationId xmlns:p14="http://schemas.microsoft.com/office/powerpoint/2010/main" val="56759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vert="horz" lIns="91440" tIns="45720" rIns="91440" bIns="45720" rtlCol="0" anchor="ctr">
            <a:noAutofit/>
          </a:bodyPr>
          <a:lstStyle/>
          <a:p>
            <a:r>
              <a:rPr lang="en-US" altLang="en-US" sz="4000" b="1">
                <a:solidFill>
                  <a:schemeClr val="tx2"/>
                </a:solidFill>
              </a:rPr>
              <a:t>Water cycle to be considered as a whole</a:t>
            </a:r>
            <a:endParaRPr lang="en-US" sz="4000" b="1">
              <a:solidFill>
                <a:schemeClr val="tx2"/>
              </a:solidFill>
            </a:endParaRPr>
          </a:p>
        </p:txBody>
      </p:sp>
      <p:grpSp>
        <p:nvGrpSpPr>
          <p:cNvPr id="3" name="Group 2"/>
          <p:cNvGrpSpPr/>
          <p:nvPr/>
        </p:nvGrpSpPr>
        <p:grpSpPr>
          <a:xfrm>
            <a:off x="87367" y="1219200"/>
            <a:ext cx="8713788" cy="4553129"/>
            <a:chOff x="-20583" y="1219200"/>
            <a:chExt cx="8713788" cy="4553129"/>
          </a:xfrm>
        </p:grpSpPr>
        <p:sp>
          <p:nvSpPr>
            <p:cNvPr id="4" name="Rectangle 2"/>
            <p:cNvSpPr>
              <a:spLocks noChangeArrowheads="1"/>
            </p:cNvSpPr>
            <p:nvPr/>
          </p:nvSpPr>
          <p:spPr bwMode="auto">
            <a:xfrm>
              <a:off x="-20583" y="1219200"/>
              <a:ext cx="8713788"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342900" marR="0" lvl="0" indent="-342900" defTabSz="914400" eaLnBrk="0" fontAlgn="base" latinLnBrk="0" hangingPunct="0">
                <a:lnSpc>
                  <a:spcPct val="100000"/>
                </a:lnSpc>
                <a:spcBef>
                  <a:spcPct val="20000"/>
                </a:spcBef>
                <a:spcAft>
                  <a:spcPct val="0"/>
                </a:spcAft>
                <a:buClr>
                  <a:srgbClr val="333399"/>
                </a:buClr>
                <a:buSzPct val="100000"/>
                <a:buFont typeface="Wingdings" pitchFamily="2" charset="2"/>
                <a:buNone/>
                <a:tabLst/>
                <a:defRPr/>
              </a:pPr>
              <a:r>
                <a:rPr kumimoji="0" lang="en-US" altLang="ja-JP" sz="2400" b="0" i="0" u="none" strike="noStrike" kern="0" cap="none" spc="0" normalizeH="0" baseline="0" noProof="0">
                  <a:ln>
                    <a:noFill/>
                  </a:ln>
                  <a:solidFill>
                    <a:srgbClr val="000000"/>
                  </a:solidFill>
                  <a:effectLst/>
                  <a:uLnTx/>
                  <a:uFillTx/>
                  <a:latin typeface="+mn-lt"/>
                </a:rPr>
                <a:t>Recognition that a river basin is a dynamic system with many interactions/fluxes between land and water bodies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844" y="2089150"/>
              <a:ext cx="40322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7445" y="4572000"/>
              <a:ext cx="53070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de-CH" altLang="en-US" sz="2400" b="1" i="0" u="none" strike="noStrike" kern="0" cap="none" spc="0" normalizeH="0" baseline="0" noProof="0">
                  <a:ln>
                    <a:noFill/>
                  </a:ln>
                  <a:solidFill>
                    <a:srgbClr val="000000"/>
                  </a:solidFill>
                  <a:effectLst/>
                  <a:uLnTx/>
                  <a:uFillTx/>
                  <a:latin typeface="+mn-lt"/>
                  <a:ea typeface="MS PGothic" pitchFamily="34" charset="-128"/>
                  <a:cs typeface="Arial" pitchFamily="34" charset="0"/>
                  <a:sym typeface="Wingdings" pitchFamily="2" charset="2"/>
                </a:rPr>
                <a:t>Flood Management is not only water management but also strongly linked to land management and pollution control</a:t>
              </a:r>
              <a:endParaRPr kumimoji="0" lang="en-US" altLang="en-US" sz="2400" b="1" i="0" u="none" strike="noStrike" kern="0" cap="none" spc="0" normalizeH="0" baseline="0" noProof="0">
                <a:ln>
                  <a:noFill/>
                </a:ln>
                <a:solidFill>
                  <a:srgbClr val="000000"/>
                </a:solidFill>
                <a:effectLst/>
                <a:uLnTx/>
                <a:uFillTx/>
                <a:latin typeface="+mn-lt"/>
                <a:ea typeface="MS PGothic" pitchFamily="34" charset="-128"/>
                <a:cs typeface="Arial" pitchFamily="34" charset="0"/>
              </a:endParaRPr>
            </a:p>
          </p:txBody>
        </p:sp>
        <p:sp>
          <p:nvSpPr>
            <p:cNvPr id="7" name="Rectangle 11"/>
            <p:cNvSpPr>
              <a:spLocks noChangeArrowheads="1"/>
            </p:cNvSpPr>
            <p:nvPr/>
          </p:nvSpPr>
          <p:spPr bwMode="auto">
            <a:xfrm>
              <a:off x="0" y="2133600"/>
              <a:ext cx="457676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defRPr>
              </a:lvl1pPr>
              <a:lvl2pPr marL="533400" indent="-53340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5334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GB" altLang="en-US" sz="2400" b="0" i="0" u="none" strike="noStrike" kern="0" cap="none" spc="0" normalizeH="0" baseline="0" noProof="0">
                  <a:ln>
                    <a:noFill/>
                  </a:ln>
                  <a:solidFill>
                    <a:srgbClr val="000000"/>
                  </a:solidFill>
                  <a:effectLst/>
                  <a:uLnTx/>
                  <a:uFillTx/>
                  <a:latin typeface="+mn-lt"/>
                </a:rPr>
                <a:t>Flood and drought management</a:t>
              </a:r>
            </a:p>
            <a:p>
              <a:pPr marL="5334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GB" altLang="en-US" sz="2400" b="0" i="0" u="none" strike="noStrike" kern="0" cap="none" spc="0" normalizeH="0" baseline="0" noProof="0">
                  <a:ln>
                    <a:noFill/>
                  </a:ln>
                  <a:solidFill>
                    <a:srgbClr val="000000"/>
                  </a:solidFill>
                  <a:effectLst/>
                  <a:uLnTx/>
                  <a:uFillTx/>
                  <a:latin typeface="+mn-lt"/>
                </a:rPr>
                <a:t>Effective use of flood waters</a:t>
              </a:r>
            </a:p>
            <a:p>
              <a:pPr marL="5334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GB" altLang="en-US" sz="2400" b="0" i="0" u="none" strike="noStrike" kern="0" cap="none" spc="0" normalizeH="0" baseline="0" noProof="0">
                  <a:ln>
                    <a:noFill/>
                  </a:ln>
                  <a:solidFill>
                    <a:srgbClr val="000000"/>
                  </a:solidFill>
                  <a:effectLst/>
                  <a:uLnTx/>
                  <a:uFillTx/>
                  <a:latin typeface="+mn-lt"/>
                </a:rPr>
                <a:t>Ground water and surface water interaction in flood plains</a:t>
              </a:r>
              <a:endParaRPr kumimoji="0" lang="fr-FR" altLang="zh-CN" sz="2400" b="0" i="0" u="none" strike="noStrike" kern="0" cap="none" spc="0" normalizeH="0" baseline="0" noProof="0">
                <a:ln>
                  <a:noFill/>
                </a:ln>
                <a:solidFill>
                  <a:srgbClr val="000000"/>
                </a:solidFill>
                <a:effectLst/>
                <a:uLnTx/>
                <a:uFillTx/>
                <a:latin typeface="+mn-lt"/>
              </a:endParaRPr>
            </a:p>
          </p:txBody>
        </p:sp>
      </p:grpSp>
    </p:spTree>
    <p:extLst>
      <p:ext uri="{BB962C8B-B14F-4D97-AF65-F5344CB8AC3E}">
        <p14:creationId xmlns:p14="http://schemas.microsoft.com/office/powerpoint/2010/main" val="344108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9757"/>
            <a:ext cx="8229600" cy="1143000"/>
          </a:xfrm>
        </p:spPr>
        <p:txBody>
          <a:bodyPr vert="horz" lIns="91440" tIns="45720" rIns="91440" bIns="45720" rtlCol="0" anchor="ctr">
            <a:noAutofit/>
          </a:bodyPr>
          <a:lstStyle/>
          <a:p>
            <a:r>
              <a:rPr lang="fr-FR" sz="4000" b="1">
                <a:solidFill>
                  <a:schemeClr val="tx2"/>
                </a:solidFill>
              </a:rPr>
              <a:t>3. </a:t>
            </a:r>
            <a:r>
              <a:rPr lang="fr-FR" sz="4000" b="1" err="1">
                <a:solidFill>
                  <a:schemeClr val="tx2"/>
                </a:solidFill>
              </a:rPr>
              <a:t>Interdisciplinarity</a:t>
            </a:r>
            <a:endParaRPr lang="en-US" sz="4000" b="1">
              <a:solidFill>
                <a:schemeClr val="tx2"/>
              </a:solidFill>
            </a:endParaRPr>
          </a:p>
        </p:txBody>
      </p:sp>
      <p:grpSp>
        <p:nvGrpSpPr>
          <p:cNvPr id="3" name="Group 2"/>
          <p:cNvGrpSpPr/>
          <p:nvPr/>
        </p:nvGrpSpPr>
        <p:grpSpPr>
          <a:xfrm>
            <a:off x="812130" y="237480"/>
            <a:ext cx="7201594" cy="5648103"/>
            <a:chOff x="900113" y="333375"/>
            <a:chExt cx="7272337" cy="5879682"/>
          </a:xfrm>
        </p:grpSpPr>
        <p:sp>
          <p:nvSpPr>
            <p:cNvPr id="4" name="Text Box 3"/>
            <p:cNvSpPr txBox="1">
              <a:spLocks noChangeArrowheads="1"/>
            </p:cNvSpPr>
            <p:nvPr/>
          </p:nvSpPr>
          <p:spPr bwMode="auto">
            <a:xfrm rot="18598332">
              <a:off x="3078956" y="977952"/>
              <a:ext cx="1512887" cy="37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Law</a:t>
              </a:r>
            </a:p>
          </p:txBody>
        </p:sp>
        <p:sp>
          <p:nvSpPr>
            <p:cNvPr id="5" name="Text Box 4"/>
            <p:cNvSpPr txBox="1">
              <a:spLocks noChangeArrowheads="1"/>
            </p:cNvSpPr>
            <p:nvPr/>
          </p:nvSpPr>
          <p:spPr bwMode="auto">
            <a:xfrm rot="18598332">
              <a:off x="4087019" y="1052564"/>
              <a:ext cx="1512888" cy="37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Hydrology</a:t>
              </a:r>
            </a:p>
          </p:txBody>
        </p:sp>
        <p:sp>
          <p:nvSpPr>
            <p:cNvPr id="6" name="Text Box 5"/>
            <p:cNvSpPr txBox="1">
              <a:spLocks noChangeArrowheads="1"/>
            </p:cNvSpPr>
            <p:nvPr/>
          </p:nvSpPr>
          <p:spPr bwMode="auto">
            <a:xfrm rot="18598332">
              <a:off x="4815681" y="912019"/>
              <a:ext cx="1512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Social sciences</a:t>
              </a:r>
            </a:p>
          </p:txBody>
        </p:sp>
        <p:sp>
          <p:nvSpPr>
            <p:cNvPr id="7" name="Text Box 20"/>
            <p:cNvSpPr txBox="1">
              <a:spLocks noChangeArrowheads="1"/>
            </p:cNvSpPr>
            <p:nvPr/>
          </p:nvSpPr>
          <p:spPr bwMode="auto">
            <a:xfrm rot="18598332">
              <a:off x="3439319" y="1122414"/>
              <a:ext cx="1512888" cy="37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Economy</a:t>
              </a:r>
            </a:p>
          </p:txBody>
        </p:sp>
        <p:sp>
          <p:nvSpPr>
            <p:cNvPr id="8" name="Text Box 21"/>
            <p:cNvSpPr txBox="1">
              <a:spLocks noChangeArrowheads="1"/>
            </p:cNvSpPr>
            <p:nvPr/>
          </p:nvSpPr>
          <p:spPr bwMode="auto">
            <a:xfrm rot="18598332">
              <a:off x="5485606" y="1023989"/>
              <a:ext cx="1754188" cy="37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fr-FR"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Engineering</a:t>
              </a:r>
            </a:p>
          </p:txBody>
        </p:sp>
        <p:grpSp>
          <p:nvGrpSpPr>
            <p:cNvPr id="9" name="Group 8"/>
            <p:cNvGrpSpPr/>
            <p:nvPr/>
          </p:nvGrpSpPr>
          <p:grpSpPr>
            <a:xfrm>
              <a:off x="900113" y="1824038"/>
              <a:ext cx="7272337" cy="4389019"/>
              <a:chOff x="900113" y="1824038"/>
              <a:chExt cx="7272337" cy="4389019"/>
            </a:xfrm>
          </p:grpSpPr>
          <p:sp>
            <p:nvSpPr>
              <p:cNvPr id="10" name="Text Box 22"/>
              <p:cNvSpPr txBox="1">
                <a:spLocks noChangeArrowheads="1"/>
              </p:cNvSpPr>
              <p:nvPr/>
            </p:nvSpPr>
            <p:spPr bwMode="auto">
              <a:xfrm>
                <a:off x="1635542" y="5732463"/>
                <a:ext cx="5620623" cy="4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fr-FR" altLang="en-US" sz="2400" b="1" i="0" u="none" strike="noStrike" kern="0" cap="none" spc="0" normalizeH="0" baseline="0" noProof="0" err="1">
                    <a:ln>
                      <a:noFill/>
                    </a:ln>
                    <a:solidFill>
                      <a:srgbClr val="000000"/>
                    </a:solidFill>
                    <a:effectLst/>
                    <a:uLnTx/>
                    <a:uFillTx/>
                    <a:latin typeface="+mn-lt"/>
                    <a:ea typeface="MS PGothic" pitchFamily="34" charset="-128"/>
                    <a:cs typeface="Times New Roman" pitchFamily="18" charset="0"/>
                  </a:rPr>
                  <a:t>interdisciplinarity</a:t>
                </a:r>
                <a:r>
                  <a:rPr kumimoji="0" lang="fr-FR" altLang="en-US" sz="2400" b="1" i="0" u="none" strike="noStrike" kern="0" cap="none" spc="0" normalizeH="0" baseline="0" noProof="0">
                    <a:ln>
                      <a:noFill/>
                    </a:ln>
                    <a:solidFill>
                      <a:srgbClr val="000000"/>
                    </a:solidFill>
                    <a:effectLst/>
                    <a:uLnTx/>
                    <a:uFillTx/>
                    <a:latin typeface="+mn-lt"/>
                    <a:ea typeface="MS PGothic" pitchFamily="34" charset="-128"/>
                    <a:cs typeface="Times New Roman" pitchFamily="18" charset="0"/>
                  </a:rPr>
                  <a:t>, </a:t>
                </a:r>
                <a:r>
                  <a:rPr kumimoji="0" lang="fr-FR" altLang="en-US" sz="2400" b="1" i="0" u="none" strike="noStrike" kern="0" cap="none" spc="0" normalizeH="0" baseline="0" noProof="0" err="1">
                    <a:ln>
                      <a:noFill/>
                    </a:ln>
                    <a:solidFill>
                      <a:srgbClr val="000000"/>
                    </a:solidFill>
                    <a:effectLst/>
                    <a:uLnTx/>
                    <a:uFillTx/>
                    <a:latin typeface="+mn-lt"/>
                    <a:ea typeface="MS PGothic" pitchFamily="34" charset="-128"/>
                    <a:cs typeface="Times New Roman" pitchFamily="18" charset="0"/>
                  </a:rPr>
                  <a:t>flexibility</a:t>
                </a:r>
                <a:r>
                  <a:rPr kumimoji="0" lang="fr-FR" altLang="en-US" sz="2400" b="1" i="0" u="none" strike="noStrike" kern="0" cap="none" spc="0" normalizeH="0" baseline="0" noProof="0">
                    <a:ln>
                      <a:noFill/>
                    </a:ln>
                    <a:solidFill>
                      <a:srgbClr val="000000"/>
                    </a:solidFill>
                    <a:effectLst/>
                    <a:uLnTx/>
                    <a:uFillTx/>
                    <a:latin typeface="+mn-lt"/>
                    <a:ea typeface="MS PGothic" pitchFamily="34" charset="-128"/>
                    <a:cs typeface="Times New Roman" pitchFamily="18" charset="0"/>
                  </a:rPr>
                  <a:t>, participation</a:t>
                </a:r>
              </a:p>
            </p:txBody>
          </p:sp>
          <p:sp>
            <p:nvSpPr>
              <p:cNvPr id="11" name="AutoShape 6"/>
              <p:cNvSpPr>
                <a:spLocks noChangeArrowheads="1"/>
              </p:cNvSpPr>
              <p:nvPr/>
            </p:nvSpPr>
            <p:spPr bwMode="auto">
              <a:xfrm>
                <a:off x="3203575" y="2327275"/>
                <a:ext cx="3097213" cy="2808288"/>
              </a:xfrm>
              <a:prstGeom prst="cube">
                <a:avLst>
                  <a:gd name="adj" fmla="val 25000"/>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fr-CH" altLang="en-US" sz="2000" b="0" i="0" u="none" strike="noStrike" kern="0" cap="none" spc="0" normalizeH="0" baseline="0" noProof="0">
                  <a:ln>
                    <a:noFill/>
                  </a:ln>
                  <a:solidFill>
                    <a:srgbClr val="000000"/>
                  </a:solidFill>
                  <a:effectLst/>
                  <a:uLnTx/>
                  <a:uFillTx/>
                  <a:latin typeface="+mn-lt"/>
                </a:endParaRPr>
              </a:p>
            </p:txBody>
          </p:sp>
          <p:sp>
            <p:nvSpPr>
              <p:cNvPr id="12" name="Line 7"/>
              <p:cNvSpPr>
                <a:spLocks noChangeShapeType="1"/>
              </p:cNvSpPr>
              <p:nvPr/>
            </p:nvSpPr>
            <p:spPr bwMode="auto">
              <a:xfrm flipV="1">
                <a:off x="5795963" y="4127500"/>
                <a:ext cx="1081087" cy="1152525"/>
              </a:xfrm>
              <a:prstGeom prst="line">
                <a:avLst/>
              </a:prstGeom>
              <a:noFill/>
              <a:ln w="38100">
                <a:solidFill>
                  <a:srgbClr val="000066"/>
                </a:solidFill>
                <a:round/>
                <a:headEnd/>
                <a:tailEnd type="arrow" w="lg" len="lg"/>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en-US" sz="2400" b="0" i="0" u="none" strike="noStrike" kern="0" cap="none" spc="0" normalizeH="0" baseline="0" noProof="0">
                  <a:ln>
                    <a:noFill/>
                  </a:ln>
                  <a:solidFill>
                    <a:srgbClr val="000000"/>
                  </a:solidFill>
                  <a:effectLst/>
                  <a:uLnTx/>
                  <a:uFillTx/>
                </a:endParaRPr>
              </a:p>
            </p:txBody>
          </p:sp>
          <p:sp>
            <p:nvSpPr>
              <p:cNvPr id="13" name="Line 8"/>
              <p:cNvSpPr>
                <a:spLocks noChangeShapeType="1"/>
              </p:cNvSpPr>
              <p:nvPr/>
            </p:nvSpPr>
            <p:spPr bwMode="auto">
              <a:xfrm flipV="1">
                <a:off x="3419475" y="2039938"/>
                <a:ext cx="2952750" cy="3175"/>
              </a:xfrm>
              <a:prstGeom prst="line">
                <a:avLst/>
              </a:prstGeom>
              <a:noFill/>
              <a:ln w="38100">
                <a:solidFill>
                  <a:srgbClr val="000066"/>
                </a:solidFill>
                <a:round/>
                <a:headEnd/>
                <a:tailEnd type="arrow" w="lg" len="lg"/>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en-US" sz="2400" b="0" i="0" u="none" strike="noStrike" kern="0" cap="none" spc="0" normalizeH="0" baseline="0" noProof="0">
                  <a:ln>
                    <a:noFill/>
                  </a:ln>
                  <a:solidFill>
                    <a:srgbClr val="000000"/>
                  </a:solidFill>
                  <a:effectLst/>
                  <a:uLnTx/>
                  <a:uFillTx/>
                </a:endParaRPr>
              </a:p>
            </p:txBody>
          </p:sp>
          <p:sp>
            <p:nvSpPr>
              <p:cNvPr id="14" name="Line 9"/>
              <p:cNvSpPr>
                <a:spLocks noChangeShapeType="1"/>
              </p:cNvSpPr>
              <p:nvPr/>
            </p:nvSpPr>
            <p:spPr bwMode="auto">
              <a:xfrm flipV="1">
                <a:off x="2843213" y="2184400"/>
                <a:ext cx="1587" cy="3057525"/>
              </a:xfrm>
              <a:prstGeom prst="line">
                <a:avLst/>
              </a:prstGeom>
              <a:noFill/>
              <a:ln w="38100">
                <a:solidFill>
                  <a:srgbClr val="000066"/>
                </a:solidFill>
                <a:round/>
                <a:headEnd/>
                <a:tailEnd type="arrow" w="lg" len="lg"/>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endParaRPr kumimoji="0" lang="en-US" sz="2400" b="0" i="0" u="none" strike="noStrike" kern="0" cap="none" spc="0" normalizeH="0" baseline="0" noProof="0">
                  <a:ln>
                    <a:noFill/>
                  </a:ln>
                  <a:solidFill>
                    <a:srgbClr val="000000"/>
                  </a:solidFill>
                  <a:effectLst/>
                  <a:uLnTx/>
                  <a:uFillTx/>
                </a:endParaRPr>
              </a:p>
            </p:txBody>
          </p:sp>
          <p:sp>
            <p:nvSpPr>
              <p:cNvPr id="15" name="Text Box 10"/>
              <p:cNvSpPr txBox="1">
                <a:spLocks noChangeArrowheads="1"/>
              </p:cNvSpPr>
              <p:nvPr/>
            </p:nvSpPr>
            <p:spPr bwMode="auto">
              <a:xfrm>
                <a:off x="6774527" y="3263900"/>
                <a:ext cx="1223963" cy="4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20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Time</a:t>
                </a:r>
              </a:p>
            </p:txBody>
          </p:sp>
          <p:sp>
            <p:nvSpPr>
              <p:cNvPr id="16" name="Text Box 11"/>
              <p:cNvSpPr txBox="1">
                <a:spLocks noChangeArrowheads="1"/>
              </p:cNvSpPr>
              <p:nvPr/>
            </p:nvSpPr>
            <p:spPr bwMode="auto">
              <a:xfrm>
                <a:off x="1331913" y="1968500"/>
                <a:ext cx="1223962" cy="4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20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Space</a:t>
                </a:r>
              </a:p>
            </p:txBody>
          </p:sp>
          <p:sp>
            <p:nvSpPr>
              <p:cNvPr id="17" name="Text Box 12"/>
              <p:cNvSpPr txBox="1">
                <a:spLocks noChangeArrowheads="1"/>
              </p:cNvSpPr>
              <p:nvPr/>
            </p:nvSpPr>
            <p:spPr bwMode="auto">
              <a:xfrm>
                <a:off x="6659563" y="1824038"/>
                <a:ext cx="1512887" cy="73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20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Scientific domains</a:t>
                </a:r>
              </a:p>
            </p:txBody>
          </p:sp>
          <p:sp>
            <p:nvSpPr>
              <p:cNvPr id="18" name="Text Box 13"/>
              <p:cNvSpPr txBox="1">
                <a:spLocks noChangeArrowheads="1"/>
              </p:cNvSpPr>
              <p:nvPr/>
            </p:nvSpPr>
            <p:spPr bwMode="auto">
              <a:xfrm>
                <a:off x="1187450" y="3768725"/>
                <a:ext cx="1223963"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Basin</a:t>
                </a:r>
              </a:p>
            </p:txBody>
          </p:sp>
          <p:sp>
            <p:nvSpPr>
              <p:cNvPr id="19" name="Text Box 14"/>
              <p:cNvSpPr txBox="1">
                <a:spLocks noChangeArrowheads="1"/>
              </p:cNvSpPr>
              <p:nvPr/>
            </p:nvSpPr>
            <p:spPr bwMode="auto">
              <a:xfrm>
                <a:off x="1187450" y="3119438"/>
                <a:ext cx="1223963"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National</a:t>
                </a:r>
              </a:p>
            </p:txBody>
          </p:sp>
          <p:sp>
            <p:nvSpPr>
              <p:cNvPr id="20" name="Text Box 15"/>
              <p:cNvSpPr txBox="1">
                <a:spLocks noChangeArrowheads="1"/>
              </p:cNvSpPr>
              <p:nvPr/>
            </p:nvSpPr>
            <p:spPr bwMode="auto">
              <a:xfrm>
                <a:off x="1187450" y="4487863"/>
                <a:ext cx="1223963"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Local</a:t>
                </a:r>
              </a:p>
            </p:txBody>
          </p:sp>
          <p:sp>
            <p:nvSpPr>
              <p:cNvPr id="21" name="Text Box 16"/>
              <p:cNvSpPr txBox="1">
                <a:spLocks noChangeArrowheads="1"/>
              </p:cNvSpPr>
              <p:nvPr/>
            </p:nvSpPr>
            <p:spPr bwMode="auto">
              <a:xfrm>
                <a:off x="900113" y="2459038"/>
                <a:ext cx="1760537"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International</a:t>
                </a:r>
              </a:p>
            </p:txBody>
          </p:sp>
          <p:sp>
            <p:nvSpPr>
              <p:cNvPr id="22" name="Text Box 18"/>
              <p:cNvSpPr txBox="1">
                <a:spLocks noChangeArrowheads="1"/>
              </p:cNvSpPr>
              <p:nvPr/>
            </p:nvSpPr>
            <p:spPr bwMode="auto">
              <a:xfrm>
                <a:off x="6005042" y="5170390"/>
                <a:ext cx="1655762"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Planning</a:t>
                </a:r>
              </a:p>
            </p:txBody>
          </p:sp>
          <p:sp>
            <p:nvSpPr>
              <p:cNvPr id="23" name="Text Box 19"/>
              <p:cNvSpPr txBox="1">
                <a:spLocks noChangeArrowheads="1"/>
              </p:cNvSpPr>
              <p:nvPr/>
            </p:nvSpPr>
            <p:spPr bwMode="auto">
              <a:xfrm>
                <a:off x="6466733" y="4694444"/>
                <a:ext cx="1511300"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Emergency</a:t>
                </a:r>
              </a:p>
            </p:txBody>
          </p:sp>
          <p:sp>
            <p:nvSpPr>
              <p:cNvPr id="24" name="Text Box 23"/>
              <p:cNvSpPr txBox="1">
                <a:spLocks noChangeArrowheads="1"/>
              </p:cNvSpPr>
              <p:nvPr/>
            </p:nvSpPr>
            <p:spPr bwMode="auto">
              <a:xfrm>
                <a:off x="3203575" y="4416425"/>
                <a:ext cx="2376488"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Low waters, drought</a:t>
                </a:r>
              </a:p>
            </p:txBody>
          </p:sp>
          <p:sp>
            <p:nvSpPr>
              <p:cNvPr id="25" name="Text Box 24"/>
              <p:cNvSpPr txBox="1">
                <a:spLocks noChangeArrowheads="1"/>
              </p:cNvSpPr>
              <p:nvPr/>
            </p:nvSpPr>
            <p:spPr bwMode="auto">
              <a:xfrm>
                <a:off x="3203575" y="3263900"/>
                <a:ext cx="2305050" cy="3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1" i="0" u="none" strike="noStrike" kern="0" cap="none" spc="0" normalizeH="0" baseline="0" noProof="0">
                    <a:ln>
                      <a:noFill/>
                    </a:ln>
                    <a:solidFill>
                      <a:srgbClr val="003366"/>
                    </a:solidFill>
                    <a:effectLst/>
                    <a:uLnTx/>
                    <a:uFillTx/>
                    <a:latin typeface="+mn-lt"/>
                    <a:ea typeface="MS PGothic" pitchFamily="34" charset="-128"/>
                    <a:cs typeface="Times New Roman" pitchFamily="18" charset="0"/>
                  </a:rPr>
                  <a:t>High waters, floods</a:t>
                </a:r>
              </a:p>
            </p:txBody>
          </p:sp>
          <p:sp>
            <p:nvSpPr>
              <p:cNvPr id="26" name="Rettangolo 24"/>
              <p:cNvSpPr>
                <a:spLocks noChangeArrowheads="1"/>
              </p:cNvSpPr>
              <p:nvPr/>
            </p:nvSpPr>
            <p:spPr bwMode="auto">
              <a:xfrm>
                <a:off x="2870833" y="5249714"/>
                <a:ext cx="2854180" cy="4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en-GB" altLang="en-US" sz="2000" b="1" i="0" u="none" strike="noStrike" kern="0" cap="none" spc="0" normalizeH="0" baseline="0" noProof="0">
                    <a:ln>
                      <a:noFill/>
                    </a:ln>
                    <a:solidFill>
                      <a:srgbClr val="F86308"/>
                    </a:solidFill>
                    <a:effectLst/>
                    <a:uLnTx/>
                    <a:uFillTx/>
                    <a:latin typeface="+mn-lt"/>
                    <a:cs typeface="Arial" pitchFamily="34" charset="0"/>
                  </a:rPr>
                  <a:t>The “dimensions” of IFM</a:t>
                </a:r>
                <a:endParaRPr kumimoji="0" lang="fr-CH" altLang="en-US" sz="2000" b="1" i="0" u="none" strike="noStrike" kern="0" cap="none" spc="0" normalizeH="0" baseline="0" noProof="0">
                  <a:ln>
                    <a:noFill/>
                  </a:ln>
                  <a:solidFill>
                    <a:srgbClr val="000000"/>
                  </a:solidFill>
                  <a:effectLst/>
                  <a:uLnTx/>
                  <a:uFillTx/>
                  <a:latin typeface="+mn-lt"/>
                </a:endParaRPr>
              </a:p>
            </p:txBody>
          </p:sp>
        </p:grpSp>
      </p:grpSp>
      <p:sp>
        <p:nvSpPr>
          <p:cNvPr id="27" name="Text Box 17"/>
          <p:cNvSpPr txBox="1">
            <a:spLocks noChangeArrowheads="1"/>
          </p:cNvSpPr>
          <p:nvPr/>
        </p:nvSpPr>
        <p:spPr bwMode="auto">
          <a:xfrm>
            <a:off x="6858000" y="3429000"/>
            <a:ext cx="187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fontAlgn="base">
              <a:spcBef>
                <a:spcPct val="50000"/>
              </a:spcBef>
              <a:spcAft>
                <a:spcPct val="0"/>
              </a:spcAft>
              <a:buClr>
                <a:srgbClr val="FF9900"/>
              </a:buClr>
              <a:buFont typeface="Wingdings" pitchFamily="2" charset="2"/>
              <a:buNone/>
            </a:pPr>
            <a:r>
              <a:rPr lang="en-GB" altLang="en-US" sz="1800">
                <a:solidFill>
                  <a:srgbClr val="003366"/>
                </a:solidFill>
                <a:latin typeface="+mn-lt"/>
                <a:ea typeface="MS PGothic" pitchFamily="34" charset="-128"/>
                <a:cs typeface="Times New Roman" pitchFamily="18" charset="0"/>
              </a:rPr>
              <a:t>Reconstruction and rehabilitation</a:t>
            </a:r>
          </a:p>
        </p:txBody>
      </p:sp>
    </p:spTree>
    <p:extLst>
      <p:ext uri="{BB962C8B-B14F-4D97-AF65-F5344CB8AC3E}">
        <p14:creationId xmlns:p14="http://schemas.microsoft.com/office/powerpoint/2010/main" val="153512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91440" tIns="45720" rIns="91440" bIns="45720" rtlCol="0" anchor="ctr">
            <a:noAutofit/>
          </a:bodyPr>
          <a:lstStyle/>
          <a:p>
            <a:r>
              <a:rPr lang="fr-FR" sz="4000" b="1">
                <a:solidFill>
                  <a:schemeClr val="tx2"/>
                </a:solidFill>
              </a:rPr>
              <a:t>4. </a:t>
            </a:r>
            <a:r>
              <a:rPr lang="fr-FR" sz="4000" b="1" err="1">
                <a:solidFill>
                  <a:schemeClr val="tx2"/>
                </a:solidFill>
              </a:rPr>
              <a:t>Stakeholders</a:t>
            </a:r>
            <a:r>
              <a:rPr lang="fr-FR" sz="4000" b="1">
                <a:solidFill>
                  <a:schemeClr val="tx2"/>
                </a:solidFill>
              </a:rPr>
              <a:t> participation</a:t>
            </a:r>
            <a:endParaRPr lang="en-US" sz="4000" b="1">
              <a:solidFill>
                <a:schemeClr val="tx2"/>
              </a:solidFill>
            </a:endParaRPr>
          </a:p>
        </p:txBody>
      </p:sp>
      <p:grpSp>
        <p:nvGrpSpPr>
          <p:cNvPr id="3" name="Group 2"/>
          <p:cNvGrpSpPr/>
          <p:nvPr/>
        </p:nvGrpSpPr>
        <p:grpSpPr>
          <a:xfrm>
            <a:off x="228600" y="1090597"/>
            <a:ext cx="8693972" cy="4657725"/>
            <a:chOff x="-17152" y="1090597"/>
            <a:chExt cx="8938541" cy="4657725"/>
          </a:xfrm>
        </p:grpSpPr>
        <p:pic>
          <p:nvPicPr>
            <p:cNvPr id="4" name="Picture 7"/>
            <p:cNvPicPr>
              <a:picLocks noChangeAspect="1" noChangeArrowheads="1"/>
            </p:cNvPicPr>
            <p:nvPr/>
          </p:nvPicPr>
          <p:blipFill>
            <a:blip r:embed="rId3"/>
            <a:srcRect/>
            <a:stretch>
              <a:fillRect/>
            </a:stretch>
          </p:blipFill>
          <p:spPr bwMode="auto">
            <a:xfrm>
              <a:off x="-17152" y="1090597"/>
              <a:ext cx="5198716" cy="4657725"/>
            </a:xfrm>
            <a:prstGeom prst="rect">
              <a:avLst/>
            </a:prstGeom>
            <a:noFill/>
            <a:ln w="9525">
              <a:noFill/>
              <a:miter lim="800000"/>
              <a:headEnd/>
              <a:tailEnd/>
            </a:ln>
            <a:effectLst>
              <a:outerShdw blurRad="50800" dist="50800" dir="4800000" sx="1000" sy="1000" algn="ctr" rotWithShape="0">
                <a:srgbClr val="000000"/>
              </a:outerShdw>
            </a:effectLst>
          </p:spPr>
        </p:pic>
        <p:sp>
          <p:nvSpPr>
            <p:cNvPr id="5" name="Rectangle 5"/>
            <p:cNvSpPr>
              <a:spLocks noChangeArrowheads="1"/>
            </p:cNvSpPr>
            <p:nvPr/>
          </p:nvSpPr>
          <p:spPr bwMode="auto">
            <a:xfrm>
              <a:off x="5138340" y="1098382"/>
              <a:ext cx="3783049" cy="3549818"/>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lvl1pPr marL="533400" indent="-5334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533400" marR="0" lvl="0" indent="-533400" defTabSz="91440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GB" altLang="ja-JP" sz="2200" b="0" i="0" u="none" strike="noStrike" kern="0" cap="none" spc="0" normalizeH="0" baseline="0" noProof="0">
                  <a:ln>
                    <a:noFill/>
                  </a:ln>
                  <a:solidFill>
                    <a:srgbClr val="000000"/>
                  </a:solidFill>
                  <a:effectLst/>
                  <a:uLnTx/>
                  <a:uFillTx/>
                  <a:latin typeface="+mn-lt"/>
                </a:rPr>
                <a:t>Involvement of all stakeholders in the dialogue/ decision-making process</a:t>
              </a:r>
            </a:p>
            <a:p>
              <a:pPr marL="533400" marR="0" lvl="0" indent="-533400" defTabSz="91440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GB" altLang="ja-JP" sz="2200" b="0" i="0" u="none" strike="noStrike" kern="0" cap="none" spc="0" normalizeH="0" baseline="0" noProof="0">
                  <a:ln>
                    <a:noFill/>
                  </a:ln>
                  <a:solidFill>
                    <a:srgbClr val="000000"/>
                  </a:solidFill>
                  <a:effectLst/>
                  <a:uLnTx/>
                  <a:uFillTx/>
                  <a:latin typeface="+mn-lt"/>
                </a:rPr>
                <a:t>Decentralization of decision-making with appropriate mechanisms</a:t>
              </a:r>
            </a:p>
            <a:p>
              <a:pPr marL="533400" marR="0" lvl="0" indent="-533400" defTabSz="91440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GB" altLang="ja-JP" sz="2200" b="0" i="0" u="none" strike="noStrike" kern="0" cap="none" spc="0" normalizeH="0" baseline="0" noProof="0">
                  <a:ln>
                    <a:noFill/>
                  </a:ln>
                  <a:solidFill>
                    <a:srgbClr val="000000"/>
                  </a:solidFill>
                  <a:effectLst/>
                  <a:uLnTx/>
                  <a:uFillTx/>
                  <a:latin typeface="+mn-lt"/>
                </a:rPr>
                <a:t>Optimal mix of bottom-up and top-down approaches</a:t>
              </a:r>
            </a:p>
            <a:p>
              <a:pPr marL="533400" marR="0" lvl="0" indent="-533400" defTabSz="91440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GB" altLang="ja-JP" sz="2200" b="0" i="0" u="none" strike="noStrike" kern="0" cap="none" spc="0" normalizeH="0" baseline="0" noProof="0">
                  <a:ln>
                    <a:noFill/>
                  </a:ln>
                  <a:solidFill>
                    <a:srgbClr val="000000"/>
                  </a:solidFill>
                  <a:effectLst/>
                  <a:uLnTx/>
                  <a:uFillTx/>
                  <a:latin typeface="+mn-lt"/>
                </a:rPr>
                <a:t>Effective conflict resolution mechanisms</a:t>
              </a:r>
              <a:endParaRPr kumimoji="0" lang="en-US" altLang="en-US" sz="2200" b="0" i="0" u="none" strike="noStrike" kern="0" cap="none" spc="0" normalizeH="0" baseline="0" noProof="0">
                <a:ln>
                  <a:noFill/>
                </a:ln>
                <a:solidFill>
                  <a:srgbClr val="000000"/>
                </a:solidFill>
                <a:effectLst/>
                <a:uLnTx/>
                <a:uFillTx/>
                <a:latin typeface="+mn-lt"/>
              </a:endParaRPr>
            </a:p>
          </p:txBody>
        </p:sp>
      </p:gr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4648200"/>
            <a:ext cx="1892300" cy="10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2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1"/>
            <a:ext cx="8229600" cy="1143000"/>
          </a:xfrm>
        </p:spPr>
        <p:txBody>
          <a:bodyPr vert="horz" lIns="91440" tIns="45720" rIns="91440" bIns="45720" rtlCol="0" anchor="ctr">
            <a:noAutofit/>
          </a:bodyPr>
          <a:lstStyle/>
          <a:p>
            <a:r>
              <a:rPr lang="fr-FR" sz="4000" b="1" err="1">
                <a:solidFill>
                  <a:schemeClr val="tx2"/>
                </a:solidFill>
              </a:rPr>
              <a:t>Why</a:t>
            </a:r>
            <a:r>
              <a:rPr lang="fr-FR" sz="4000" b="1">
                <a:solidFill>
                  <a:schemeClr val="tx2"/>
                </a:solidFill>
              </a:rPr>
              <a:t> </a:t>
            </a:r>
            <a:r>
              <a:rPr lang="fr-FR" sz="4000" b="1" err="1">
                <a:solidFill>
                  <a:schemeClr val="tx2"/>
                </a:solidFill>
              </a:rPr>
              <a:t>stakeholders</a:t>
            </a:r>
            <a:r>
              <a:rPr lang="fr-FR" sz="4000" b="1">
                <a:solidFill>
                  <a:schemeClr val="tx2"/>
                </a:solidFill>
              </a:rPr>
              <a:t> </a:t>
            </a:r>
            <a:r>
              <a:rPr lang="fr-FR" sz="4000" b="1" err="1">
                <a:solidFill>
                  <a:schemeClr val="tx2"/>
                </a:solidFill>
              </a:rPr>
              <a:t>involvement</a:t>
            </a:r>
            <a:endParaRPr lang="fr-FR" sz="4000" b="1">
              <a:solidFill>
                <a:schemeClr val="tx2"/>
              </a:solidFill>
            </a:endParaRPr>
          </a:p>
        </p:txBody>
      </p:sp>
      <p:grpSp>
        <p:nvGrpSpPr>
          <p:cNvPr id="5" name="Group 4"/>
          <p:cNvGrpSpPr/>
          <p:nvPr/>
        </p:nvGrpSpPr>
        <p:grpSpPr>
          <a:xfrm>
            <a:off x="323850" y="1447800"/>
            <a:ext cx="8693424" cy="4648200"/>
            <a:chOff x="323850" y="1257299"/>
            <a:chExt cx="8693424" cy="4648200"/>
          </a:xfrm>
        </p:grpSpPr>
        <p:sp>
          <p:nvSpPr>
            <p:cNvPr id="3" name="Text Box 3"/>
            <p:cNvSpPr txBox="1">
              <a:spLocks noChangeArrowheads="1"/>
            </p:cNvSpPr>
            <p:nvPr/>
          </p:nvSpPr>
          <p:spPr bwMode="auto">
            <a:xfrm>
              <a:off x="323850" y="1257299"/>
              <a:ext cx="80279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16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533400" marR="0" lvl="0" indent="-533400" algn="l" defTabSz="914400" rtl="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US" altLang="ja-JP" sz="2400" b="0" i="0" u="none" strike="noStrike" kern="1200" cap="none" spc="0" normalizeH="0" baseline="0" noProof="0">
                  <a:ln>
                    <a:noFill/>
                  </a:ln>
                  <a:solidFill>
                    <a:srgbClr val="000000"/>
                  </a:solidFill>
                  <a:effectLst/>
                  <a:uLnTx/>
                  <a:uFillTx/>
                  <a:latin typeface="+mn-lt"/>
                </a:rPr>
                <a:t>Ensure implementation of basin flood management plans with full public support</a:t>
              </a:r>
            </a:p>
            <a:p>
              <a:pPr marL="533400" marR="0" lvl="0" indent="-533400" algn="l" defTabSz="914400" rtl="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US" altLang="ja-JP" sz="2400" b="0" i="0" u="none" strike="noStrike" kern="1200" cap="none" spc="0" normalizeH="0" baseline="0" noProof="0">
                  <a:ln>
                    <a:noFill/>
                  </a:ln>
                  <a:solidFill>
                    <a:srgbClr val="000000"/>
                  </a:solidFill>
                  <a:effectLst/>
                  <a:uLnTx/>
                  <a:uFillTx/>
                  <a:latin typeface="+mn-lt"/>
                </a:rPr>
                <a:t>Ensure sustainability of plans and associated decisions</a:t>
              </a:r>
            </a:p>
            <a:p>
              <a:pPr marL="533400" marR="0" lvl="0" indent="-533400" algn="l" defTabSz="914400" rtl="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US" altLang="ja-JP" sz="2400" b="0" i="0" u="none" strike="noStrike" kern="1200" cap="none" spc="0" normalizeH="0" baseline="0" noProof="0">
                  <a:ln>
                    <a:noFill/>
                  </a:ln>
                  <a:solidFill>
                    <a:srgbClr val="000000"/>
                  </a:solidFill>
                  <a:effectLst/>
                  <a:uLnTx/>
                  <a:uFillTx/>
                  <a:latin typeface="+mn-lt"/>
                </a:rPr>
                <a:t>Build consensus and public support on the flood management options</a:t>
              </a:r>
            </a:p>
            <a:p>
              <a:pPr marL="533400" marR="0" lvl="1" indent="-533400" algn="l" defTabSz="914400" rtl="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US" altLang="ja-JP" sz="2400" b="0" i="0" u="none" strike="noStrike" kern="1200" cap="none" spc="0" normalizeH="0" baseline="0" noProof="0">
                  <a:ln>
                    <a:noFill/>
                  </a:ln>
                  <a:solidFill>
                    <a:srgbClr val="000000"/>
                  </a:solidFill>
                  <a:effectLst/>
                  <a:uLnTx/>
                  <a:uFillTx/>
                  <a:latin typeface="+mn-lt"/>
                </a:rPr>
                <a:t>Build stakeholders commitment</a:t>
              </a:r>
              <a:endParaRPr kumimoji="0" lang="en-GB" altLang="ja-JP" sz="2400" b="0" i="0" u="none" strike="noStrike" kern="1200" cap="none" spc="0" normalizeH="0" baseline="0" noProof="0">
                <a:ln>
                  <a:noFill/>
                </a:ln>
                <a:solidFill>
                  <a:srgbClr val="000000"/>
                </a:solidFill>
                <a:effectLst/>
                <a:uLnTx/>
                <a:uFillTx/>
                <a:latin typeface="+mn-lt"/>
              </a:endParaRPr>
            </a:p>
            <a:p>
              <a:pPr marL="533400" marR="0" lvl="0" indent="-533400" algn="l" defTabSz="914400" rtl="0" eaLnBrk="0" fontAlgn="base" latinLnBrk="0" hangingPunct="0">
                <a:lnSpc>
                  <a:spcPct val="80000"/>
                </a:lnSpc>
                <a:spcBef>
                  <a:spcPct val="20000"/>
                </a:spcBef>
                <a:spcAft>
                  <a:spcPct val="0"/>
                </a:spcAft>
                <a:buClr>
                  <a:srgbClr val="FF9900"/>
                </a:buClr>
                <a:buSzPct val="100000"/>
                <a:buFont typeface="Wingdings" pitchFamily="2" charset="2"/>
                <a:buChar char="§"/>
                <a:tabLst/>
                <a:defRPr/>
              </a:pPr>
              <a:endParaRPr kumimoji="0" lang="en-GB" altLang="ja-JP" sz="2400" b="0" i="0" u="none" strike="noStrike" kern="1200" cap="none" spc="0" normalizeH="0" baseline="0" noProof="0">
                <a:ln>
                  <a:noFill/>
                </a:ln>
                <a:solidFill>
                  <a:srgbClr val="000000"/>
                </a:solidFill>
                <a:effectLst/>
                <a:uLnTx/>
                <a:uFillTx/>
                <a:latin typeface="Arial" charset="0"/>
              </a:endParaRPr>
            </a:p>
          </p:txBody>
        </p:sp>
        <p:sp>
          <p:nvSpPr>
            <p:cNvPr id="4" name="Text Box 5"/>
            <p:cNvSpPr txBox="1">
              <a:spLocks noChangeArrowheads="1"/>
            </p:cNvSpPr>
            <p:nvPr/>
          </p:nvSpPr>
          <p:spPr bwMode="auto">
            <a:xfrm>
              <a:off x="323850" y="2933699"/>
              <a:ext cx="4897438"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533400" indent="-53340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0" fontAlgn="base" latinLnBrk="0" hangingPunct="0">
                <a:lnSpc>
                  <a:spcPct val="80000"/>
                </a:lnSpc>
                <a:spcBef>
                  <a:spcPct val="50000"/>
                </a:spcBef>
                <a:spcAft>
                  <a:spcPct val="0"/>
                </a:spcAft>
                <a:buClr>
                  <a:srgbClr val="FF9900"/>
                </a:buClr>
                <a:buSzPct val="100000"/>
                <a:buFont typeface="Wingdings" pitchFamily="2" charset="2"/>
                <a:buNone/>
                <a:tabLst/>
                <a:defRPr/>
              </a:pPr>
              <a:endParaRPr kumimoji="0" lang="en-US" altLang="ja-JP" b="0" i="0" u="none" strike="noStrike" kern="0" cap="none" spc="0" normalizeH="0" baseline="0" noProof="0">
                <a:ln>
                  <a:noFill/>
                </a:ln>
                <a:solidFill>
                  <a:srgbClr val="000000"/>
                </a:solidFill>
                <a:effectLst/>
                <a:uLnTx/>
                <a:uFillTx/>
                <a:latin typeface="+mn-lt"/>
              </a:endParaRPr>
            </a:p>
            <a:p>
              <a:pPr marL="533400" marR="0" lvl="1" indent="-533400" defTabSz="91440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US" altLang="ja-JP" b="0" i="0" u="none" strike="noStrike" kern="0" cap="none" spc="0" normalizeH="0" baseline="0" noProof="0">
                  <a:ln>
                    <a:noFill/>
                  </a:ln>
                  <a:solidFill>
                    <a:srgbClr val="000000"/>
                  </a:solidFill>
                  <a:effectLst/>
                  <a:uLnTx/>
                  <a:uFillTx/>
                  <a:latin typeface="+mn-lt"/>
                </a:rPr>
                <a:t>Build resilience of flood-prone communities</a:t>
              </a:r>
            </a:p>
            <a:p>
              <a:pPr marL="533400" marR="0" lvl="1" indent="-533400" defTabSz="914400" eaLnBrk="0" fontAlgn="base" latinLnBrk="0" hangingPunct="0">
                <a:lnSpc>
                  <a:spcPct val="80000"/>
                </a:lnSpc>
                <a:spcBef>
                  <a:spcPct val="20000"/>
                </a:spcBef>
                <a:spcAft>
                  <a:spcPct val="0"/>
                </a:spcAft>
                <a:buClr>
                  <a:srgbClr val="FF9900"/>
                </a:buClr>
                <a:buSzPct val="100000"/>
                <a:buFont typeface="Wingdings" pitchFamily="2" charset="2"/>
                <a:buChar char="§"/>
                <a:tabLst/>
                <a:defRPr/>
              </a:pPr>
              <a:r>
                <a:rPr kumimoji="0" lang="en-US" altLang="ja-JP" b="0" i="0" u="none" strike="noStrike" kern="0" cap="none" spc="0" normalizeH="0" baseline="0" noProof="0">
                  <a:ln>
                    <a:noFill/>
                  </a:ln>
                  <a:solidFill>
                    <a:srgbClr val="000000"/>
                  </a:solidFill>
                  <a:effectLst/>
                  <a:uLnTx/>
                  <a:uFillTx/>
                  <a:latin typeface="+mn-lt"/>
                </a:rPr>
                <a:t>Provide all stakeholders, including the public, with full opportunities to share their views and influence the outcome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874" y="3049586"/>
              <a:ext cx="38354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4368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32092" y="235389"/>
            <a:ext cx="8964612" cy="707886"/>
          </a:xfrm>
          <a:prstGeom prst="rect">
            <a:avLst/>
          </a:prstGeom>
        </p:spPr>
        <p:txBody>
          <a:bodyPr vert="horz" lIns="91440" tIns="45720" rIns="91440" bIns="45720" rtlCol="0" anchor="ctr">
            <a:noAutofit/>
          </a:bodyPr>
          <a:lstStyle>
            <a:lvl1pPr algn="ctr">
              <a:spcBef>
                <a:spcPct val="0"/>
              </a:spcBef>
              <a:buNone/>
              <a:defRPr sz="4000" b="1">
                <a:solidFill>
                  <a:schemeClr val="tx2"/>
                </a:solidFill>
                <a:latin typeface="+mj-lt"/>
                <a:ea typeface="+mj-ea"/>
                <a:cs typeface="+mj-cs"/>
              </a:defRPr>
            </a:lvl1pPr>
          </a:lstStyle>
          <a:p>
            <a:r>
              <a:rPr lang="fr-CH" altLang="zh-CN"/>
              <a:t>Putting IFM in practice: </a:t>
            </a:r>
            <a:r>
              <a:rPr lang="fr-CH" altLang="zh-CN" err="1"/>
              <a:t>Requirements</a:t>
            </a:r>
            <a:endParaRPr lang="fr-FR" altLang="zh-CN"/>
          </a:p>
        </p:txBody>
      </p:sp>
      <p:sp>
        <p:nvSpPr>
          <p:cNvPr id="4" name="Text Box 4"/>
          <p:cNvSpPr txBox="1">
            <a:spLocks noChangeArrowheads="1"/>
          </p:cNvSpPr>
          <p:nvPr/>
        </p:nvSpPr>
        <p:spPr bwMode="auto">
          <a:xfrm>
            <a:off x="426573" y="1143000"/>
            <a:ext cx="83756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533400" indent="-53340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fontAlgn="base">
              <a:lnSpc>
                <a:spcPct val="105000"/>
              </a:lnSpc>
              <a:spcBef>
                <a:spcPct val="25000"/>
              </a:spcBef>
              <a:spcAft>
                <a:spcPct val="0"/>
              </a:spcAft>
              <a:buClr>
                <a:srgbClr val="FF9900"/>
              </a:buClr>
              <a:buFont typeface="Wingdings" pitchFamily="2" charset="2"/>
              <a:buNone/>
            </a:pPr>
            <a:r>
              <a:rPr lang="en-GB" altLang="ja-JP" b="1">
                <a:solidFill>
                  <a:srgbClr val="000000"/>
                </a:solidFill>
                <a:latin typeface="+mn-lt"/>
                <a:cs typeface="Arial" pitchFamily="34" charset="0"/>
              </a:rPr>
              <a:t>Clear and objective policies</a:t>
            </a:r>
          </a:p>
          <a:p>
            <a:pPr lvl="1" eaLnBrk="0" fontAlgn="base" hangingPunct="0">
              <a:lnSpc>
                <a:spcPct val="105000"/>
              </a:lnSpc>
              <a:spcBef>
                <a:spcPct val="20000"/>
              </a:spcBef>
              <a:spcAft>
                <a:spcPct val="0"/>
              </a:spcAft>
              <a:buClr>
                <a:srgbClr val="FF9900"/>
              </a:buClr>
              <a:buFont typeface="Wingdings" pitchFamily="2" charset="2"/>
              <a:buChar char="§"/>
            </a:pPr>
            <a:r>
              <a:rPr lang="en-GB" altLang="en-US" sz="2000">
                <a:solidFill>
                  <a:srgbClr val="000000"/>
                </a:solidFill>
                <a:latin typeface="+mn-lt"/>
                <a:ea typeface="MS PGothic" pitchFamily="34" charset="-128"/>
                <a:cs typeface="Arial" pitchFamily="34" charset="0"/>
              </a:rPr>
              <a:t> Comprehensive assessment and understanding of development opportunities and flood risks;</a:t>
            </a:r>
          </a:p>
          <a:p>
            <a:pPr lvl="1" eaLnBrk="0" fontAlgn="base" hangingPunct="0">
              <a:lnSpc>
                <a:spcPct val="105000"/>
              </a:lnSpc>
              <a:spcBef>
                <a:spcPct val="20000"/>
              </a:spcBef>
              <a:spcAft>
                <a:spcPct val="0"/>
              </a:spcAft>
              <a:buClr>
                <a:srgbClr val="FF9900"/>
              </a:buClr>
              <a:buFont typeface="Wingdings" pitchFamily="2" charset="2"/>
              <a:buChar char="§"/>
            </a:pPr>
            <a:r>
              <a:rPr lang="en-GB" altLang="en-US" sz="2000">
                <a:solidFill>
                  <a:srgbClr val="000000"/>
                </a:solidFill>
                <a:latin typeface="+mn-lt"/>
                <a:ea typeface="MS PGothic" pitchFamily="34" charset="-128"/>
                <a:cs typeface="Arial" pitchFamily="34" charset="0"/>
              </a:rPr>
              <a:t> Multi-</a:t>
            </a:r>
            <a:r>
              <a:rPr lang="en-GB" altLang="en-US" sz="2000" err="1">
                <a:solidFill>
                  <a:srgbClr val="000000"/>
                </a:solidFill>
                <a:latin typeface="+mn-lt"/>
                <a:ea typeface="MS PGothic" pitchFamily="34" charset="-128"/>
                <a:cs typeface="Arial" pitchFamily="34" charset="0"/>
              </a:rPr>
              <a:t>sectoral</a:t>
            </a:r>
            <a:r>
              <a:rPr lang="en-GB" altLang="en-US" sz="2000">
                <a:solidFill>
                  <a:srgbClr val="000000"/>
                </a:solidFill>
                <a:latin typeface="+mn-lt"/>
                <a:ea typeface="MS PGothic" pitchFamily="34" charset="-128"/>
                <a:cs typeface="Arial" pitchFamily="34" charset="0"/>
              </a:rPr>
              <a:t> approach to reach the objectives;</a:t>
            </a:r>
          </a:p>
          <a:p>
            <a:pPr lvl="1" eaLnBrk="0" fontAlgn="base" hangingPunct="0">
              <a:lnSpc>
                <a:spcPct val="105000"/>
              </a:lnSpc>
              <a:spcBef>
                <a:spcPct val="20000"/>
              </a:spcBef>
              <a:spcAft>
                <a:spcPct val="0"/>
              </a:spcAft>
              <a:buClr>
                <a:srgbClr val="FF9900"/>
              </a:buClr>
              <a:buFont typeface="Wingdings" pitchFamily="2" charset="2"/>
              <a:buChar char="§"/>
            </a:pPr>
            <a:r>
              <a:rPr lang="en-GB" altLang="en-US" sz="2000">
                <a:solidFill>
                  <a:srgbClr val="000000"/>
                </a:solidFill>
                <a:latin typeface="+mn-lt"/>
                <a:ea typeface="MS PGothic" pitchFamily="34" charset="-128"/>
                <a:cs typeface="Arial" pitchFamily="34" charset="0"/>
              </a:rPr>
              <a:t> Appropriate legislation and regulations; and</a:t>
            </a:r>
          </a:p>
          <a:p>
            <a:pPr lvl="1" eaLnBrk="0" fontAlgn="base" hangingPunct="0">
              <a:lnSpc>
                <a:spcPct val="105000"/>
              </a:lnSpc>
              <a:spcBef>
                <a:spcPct val="20000"/>
              </a:spcBef>
              <a:spcAft>
                <a:spcPct val="0"/>
              </a:spcAft>
              <a:buClr>
                <a:srgbClr val="FF9900"/>
              </a:buClr>
              <a:buFont typeface="Wingdings" pitchFamily="2" charset="2"/>
              <a:buChar char="§"/>
            </a:pPr>
            <a:r>
              <a:rPr lang="en-GB" altLang="en-US" sz="2000">
                <a:solidFill>
                  <a:srgbClr val="000000"/>
                </a:solidFill>
                <a:latin typeface="+mn-lt"/>
                <a:ea typeface="MS PGothic" pitchFamily="34" charset="-128"/>
                <a:cs typeface="Arial" pitchFamily="34" charset="0"/>
              </a:rPr>
              <a:t> Innovative economic instruments.</a:t>
            </a:r>
          </a:p>
          <a:p>
            <a:pPr lvl="1" eaLnBrk="0" fontAlgn="base" hangingPunct="0">
              <a:lnSpc>
                <a:spcPct val="105000"/>
              </a:lnSpc>
              <a:spcBef>
                <a:spcPct val="20000"/>
              </a:spcBef>
              <a:spcAft>
                <a:spcPct val="0"/>
              </a:spcAft>
              <a:buClr>
                <a:srgbClr val="FF9900"/>
              </a:buClr>
              <a:buFont typeface="Wingdings" pitchFamily="2" charset="2"/>
              <a:buChar char="§"/>
            </a:pPr>
            <a:r>
              <a:rPr lang="en-GB" altLang="en-US" sz="2000">
                <a:solidFill>
                  <a:srgbClr val="000000"/>
                </a:solidFill>
                <a:latin typeface="+mn-lt"/>
                <a:ea typeface="MS PGothic" pitchFamily="34" charset="-128"/>
                <a:cs typeface="Arial" pitchFamily="34" charset="0"/>
              </a:rPr>
              <a:t>Adaptive Management</a:t>
            </a:r>
            <a:endParaRPr lang="en-GB" altLang="ja-JP" b="1">
              <a:solidFill>
                <a:srgbClr val="000000"/>
              </a:solidFill>
              <a:latin typeface="+mn-lt"/>
              <a:cs typeface="Arial" pitchFamily="34" charset="0"/>
            </a:endParaRPr>
          </a:p>
        </p:txBody>
      </p:sp>
      <p:sp>
        <p:nvSpPr>
          <p:cNvPr id="5" name="Rectangle 2"/>
          <p:cNvSpPr txBox="1">
            <a:spLocks noChangeArrowheads="1"/>
          </p:cNvSpPr>
          <p:nvPr/>
        </p:nvSpPr>
        <p:spPr bwMode="auto">
          <a:xfrm>
            <a:off x="426573" y="3870325"/>
            <a:ext cx="80645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16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533400" marR="0" lvl="1" indent="-533400" algn="l" defTabSz="914400" rtl="0" eaLnBrk="1" fontAlgn="base" latinLnBrk="0" hangingPunct="1">
              <a:lnSpc>
                <a:spcPct val="105000"/>
              </a:lnSpc>
              <a:spcBef>
                <a:spcPct val="25000"/>
              </a:spcBef>
              <a:spcAft>
                <a:spcPct val="0"/>
              </a:spcAft>
              <a:buClr>
                <a:srgbClr val="FF9900"/>
              </a:buClr>
              <a:buSzTx/>
              <a:buFont typeface="Wingdings" pitchFamily="2" charset="2"/>
              <a:buNone/>
              <a:tabLst/>
              <a:defRPr/>
            </a:pPr>
            <a:r>
              <a:rPr kumimoji="0" lang="en-GB" altLang="ja-JP" sz="2400" b="1" i="0" u="none" strike="noStrike" kern="1200" cap="none" spc="0" normalizeH="0" baseline="0" noProof="0">
                <a:ln>
                  <a:noFill/>
                </a:ln>
                <a:solidFill>
                  <a:srgbClr val="000000"/>
                </a:solidFill>
                <a:effectLst/>
                <a:uLnTx/>
                <a:uFillTx/>
                <a:latin typeface="+mn-lt"/>
                <a:ea typeface="MS PGothic" pitchFamily="34" charset="-128"/>
                <a:cs typeface="Arial" charset="0"/>
              </a:rPr>
              <a:t>with a multidisciplinary approach</a:t>
            </a:r>
            <a:endParaRPr kumimoji="0" lang="fr-FR" altLang="zh-CN" sz="2400" b="1" i="0" u="none" strike="noStrike" kern="1200" cap="none" spc="0" normalizeH="0" baseline="0" noProof="0">
              <a:ln>
                <a:noFill/>
              </a:ln>
              <a:solidFill>
                <a:srgbClr val="000000"/>
              </a:solidFill>
              <a:effectLst/>
              <a:uLnTx/>
              <a:uFillTx/>
              <a:latin typeface="+mn-lt"/>
              <a:ea typeface="MS PGothic" pitchFamily="34" charset="-128"/>
              <a:cs typeface="Arial" charset="0"/>
            </a:endParaRPr>
          </a:p>
          <a:p>
            <a:pPr marL="533400" marR="0" lvl="1" indent="-533400" algn="l" defTabSz="914400" rtl="0" eaLnBrk="0" fontAlgn="base" latinLnBrk="0" hangingPunct="0">
              <a:lnSpc>
                <a:spcPct val="105000"/>
              </a:lnSpc>
              <a:spcBef>
                <a:spcPct val="20000"/>
              </a:spcBef>
              <a:spcAft>
                <a:spcPct val="0"/>
              </a:spcAft>
              <a:buClr>
                <a:srgbClr val="FF9900"/>
              </a:buClr>
              <a:buSzTx/>
              <a:buFont typeface="Wingdings" pitchFamily="2" charset="2"/>
              <a:buChar char="§"/>
              <a:tabLst/>
              <a:defRPr/>
            </a:pPr>
            <a:r>
              <a:rPr kumimoji="0" lang="en-GB" sz="2000" b="0" i="0" u="none" strike="noStrike" kern="1200" cap="none" spc="0" normalizeH="0" baseline="0" noProof="0">
                <a:ln>
                  <a:noFill/>
                </a:ln>
                <a:solidFill>
                  <a:srgbClr val="000000"/>
                </a:solidFill>
                <a:effectLst/>
                <a:uLnTx/>
                <a:uFillTx/>
                <a:latin typeface="+mn-lt"/>
              </a:rPr>
              <a:t>Appropriate Institutional structures </a:t>
            </a:r>
            <a:r>
              <a:rPr kumimoji="0" lang="en-GB" altLang="zh-CN" sz="2000" b="0" i="0" u="none" strike="noStrike" kern="1200" cap="none" spc="0" normalizeH="0" baseline="0" noProof="0">
                <a:ln>
                  <a:noFill/>
                </a:ln>
                <a:solidFill>
                  <a:srgbClr val="000000"/>
                </a:solidFill>
                <a:effectLst/>
                <a:uLnTx/>
                <a:uFillTx/>
                <a:latin typeface="+mn-lt"/>
              </a:rPr>
              <a:t>for proper coordination and </a:t>
            </a:r>
            <a:r>
              <a:rPr kumimoji="0" lang="en-GB" sz="2000" b="0" i="0" u="none" strike="noStrike" kern="1200" cap="none" spc="0" normalizeH="0" baseline="0" noProof="0">
                <a:ln>
                  <a:noFill/>
                </a:ln>
                <a:solidFill>
                  <a:srgbClr val="000000"/>
                </a:solidFill>
                <a:effectLst/>
                <a:uLnTx/>
                <a:uFillTx/>
                <a:latin typeface="+mn-lt"/>
              </a:rPr>
              <a:t> linkages;</a:t>
            </a:r>
          </a:p>
          <a:p>
            <a:pPr marL="533400" marR="0" lvl="1" indent="-533400" algn="l" defTabSz="914400" rtl="0" eaLnBrk="0" fontAlgn="base" latinLnBrk="0" hangingPunct="0">
              <a:lnSpc>
                <a:spcPct val="105000"/>
              </a:lnSpc>
              <a:spcBef>
                <a:spcPct val="20000"/>
              </a:spcBef>
              <a:spcAft>
                <a:spcPct val="0"/>
              </a:spcAft>
              <a:buClr>
                <a:srgbClr val="FF9900"/>
              </a:buClr>
              <a:buSzTx/>
              <a:buFont typeface="Wingdings" pitchFamily="2" charset="2"/>
              <a:buChar char="§"/>
              <a:tabLst/>
              <a:defRPr/>
            </a:pPr>
            <a:r>
              <a:rPr kumimoji="0" lang="en-GB" sz="2000" b="0" i="0" u="none" strike="noStrike" kern="1200" cap="none" spc="0" normalizeH="0" baseline="0" noProof="0">
                <a:ln>
                  <a:noFill/>
                </a:ln>
                <a:solidFill>
                  <a:srgbClr val="000000"/>
                </a:solidFill>
                <a:effectLst/>
                <a:uLnTx/>
                <a:uFillTx/>
                <a:latin typeface="+mn-lt"/>
              </a:rPr>
              <a:t>Enabling participatory processes; and</a:t>
            </a:r>
          </a:p>
          <a:p>
            <a:pPr marL="533400" marR="0" lvl="1" indent="-533400" algn="l" defTabSz="914400" rtl="0" eaLnBrk="0" fontAlgn="base" latinLnBrk="0" hangingPunct="0">
              <a:lnSpc>
                <a:spcPct val="105000"/>
              </a:lnSpc>
              <a:spcBef>
                <a:spcPct val="20000"/>
              </a:spcBef>
              <a:spcAft>
                <a:spcPct val="0"/>
              </a:spcAft>
              <a:buClr>
                <a:srgbClr val="FF9900"/>
              </a:buClr>
              <a:buSzTx/>
              <a:buFont typeface="Wingdings" pitchFamily="2" charset="2"/>
              <a:buChar char="§"/>
              <a:tabLst/>
              <a:defRPr/>
            </a:pPr>
            <a:r>
              <a:rPr kumimoji="0" lang="en-GB" sz="2000" b="0" i="0" u="none" strike="noStrike" kern="1200" cap="none" spc="0" normalizeH="0" baseline="0" noProof="0">
                <a:ln>
                  <a:noFill/>
                </a:ln>
                <a:solidFill>
                  <a:srgbClr val="000000"/>
                </a:solidFill>
                <a:effectLst/>
                <a:uLnTx/>
                <a:uFillTx/>
                <a:latin typeface="+mn-lt"/>
              </a:rPr>
              <a:t>Information management and exchange mechanisms</a:t>
            </a:r>
            <a:r>
              <a:rPr kumimoji="0" lang="en-GB" sz="2000" b="0" i="0" u="none" strike="noStrike" kern="1200" cap="none" spc="0" normalizeH="0" baseline="0" noProof="0">
                <a:ln>
                  <a:noFill/>
                </a:ln>
                <a:solidFill>
                  <a:srgbClr val="000000"/>
                </a:solidFill>
                <a:effectLst/>
                <a:uLnTx/>
                <a:uFillTx/>
                <a:latin typeface="Arial" charset="0"/>
                <a:ea typeface="+mn-ea"/>
                <a:cs typeface="+mn-cs"/>
              </a:rPr>
              <a:t>.</a:t>
            </a:r>
          </a:p>
        </p:txBody>
      </p:sp>
    </p:spTree>
    <p:extLst>
      <p:ext uri="{BB962C8B-B14F-4D97-AF65-F5344CB8AC3E}">
        <p14:creationId xmlns:p14="http://schemas.microsoft.com/office/powerpoint/2010/main" val="301813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lvl="0" eaLnBrk="0" fontAlgn="base" hangingPunct="0">
              <a:spcAft>
                <a:spcPct val="0"/>
              </a:spcAft>
              <a:defRPr/>
            </a:pPr>
            <a:r>
              <a:rPr lang="fr-FR" sz="4000" b="1" err="1">
                <a:solidFill>
                  <a:schemeClr val="tx2"/>
                </a:solidFill>
              </a:rPr>
              <a:t>Towards</a:t>
            </a:r>
            <a:r>
              <a:rPr lang="fr-FR" sz="4000" b="1" kern="0">
                <a:solidFill>
                  <a:srgbClr val="333399"/>
                </a:solidFill>
                <a:ea typeface="MS PGothic" pitchFamily="34" charset="-128"/>
                <a:cs typeface="Arial" charset="0"/>
              </a:rPr>
              <a:t> </a:t>
            </a:r>
            <a:r>
              <a:rPr lang="fr-FR" sz="4000" b="1">
                <a:solidFill>
                  <a:schemeClr val="tx2"/>
                </a:solidFill>
              </a:rPr>
              <a:t>a </a:t>
            </a:r>
            <a:r>
              <a:rPr lang="fr-FR" sz="4000" b="1" err="1">
                <a:solidFill>
                  <a:schemeClr val="tx2"/>
                </a:solidFill>
              </a:rPr>
              <a:t>sustainable</a:t>
            </a:r>
            <a:r>
              <a:rPr lang="fr-FR" sz="4000" b="1">
                <a:solidFill>
                  <a:schemeClr val="tx2"/>
                </a:solidFill>
              </a:rPr>
              <a:t> </a:t>
            </a:r>
            <a:r>
              <a:rPr lang="fr-FR" sz="4000" b="1" err="1">
                <a:solidFill>
                  <a:schemeClr val="tx2"/>
                </a:solidFill>
              </a:rPr>
              <a:t>development</a:t>
            </a:r>
            <a:endParaRPr lang="en-US" sz="4000" b="1">
              <a:solidFill>
                <a:schemeClr val="tx2"/>
              </a:solidFill>
            </a:endParaRPr>
          </a:p>
        </p:txBody>
      </p:sp>
      <p:sp>
        <p:nvSpPr>
          <p:cNvPr id="3" name="Rectangle 2"/>
          <p:cNvSpPr txBox="1">
            <a:spLocks noChangeArrowheads="1"/>
          </p:cNvSpPr>
          <p:nvPr/>
        </p:nvSpPr>
        <p:spPr bwMode="auto">
          <a:xfrm>
            <a:off x="-152400" y="1143000"/>
            <a:ext cx="8964613"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16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990600" marR="0" lvl="1" indent="-5334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400" b="1" i="0" u="none" strike="noStrike" kern="0" cap="none" spc="0" normalizeH="0" baseline="0" noProof="0">
                <a:ln>
                  <a:noFill/>
                </a:ln>
                <a:solidFill>
                  <a:srgbClr val="000000"/>
                </a:solidFill>
                <a:effectLst/>
                <a:uLnTx/>
                <a:uFillTx/>
                <a:latin typeface="+mn-lt"/>
                <a:ea typeface="+mn-ea"/>
                <a:cs typeface="+mn-cs"/>
              </a:rPr>
              <a:t>IFM </a:t>
            </a:r>
            <a:r>
              <a:rPr kumimoji="0" lang="fr-CH" sz="2400" b="1" i="0" u="none" strike="noStrike" kern="0" cap="none" spc="0" normalizeH="0" baseline="0" noProof="0" err="1">
                <a:ln>
                  <a:noFill/>
                </a:ln>
                <a:solidFill>
                  <a:srgbClr val="000000"/>
                </a:solidFill>
                <a:effectLst/>
                <a:uLnTx/>
                <a:uFillTx/>
                <a:latin typeface="+mn-lt"/>
                <a:ea typeface="+mn-ea"/>
                <a:cs typeface="+mn-cs"/>
              </a:rPr>
              <a:t>integrates</a:t>
            </a:r>
            <a:r>
              <a:rPr kumimoji="0" lang="fr-CH" sz="2400" b="1" i="0" u="none" strike="noStrike" kern="0" cap="none" spc="0" normalizeH="0" baseline="0" noProof="0">
                <a:ln>
                  <a:noFill/>
                </a:ln>
                <a:solidFill>
                  <a:srgbClr val="000000"/>
                </a:solidFill>
                <a:effectLst/>
                <a:uLnTx/>
                <a:uFillTx/>
                <a:latin typeface="+mn-lt"/>
                <a:ea typeface="+mn-ea"/>
                <a:cs typeface="+mn-cs"/>
              </a:rPr>
              <a:t> and mixes </a:t>
            </a:r>
            <a:r>
              <a:rPr kumimoji="0" lang="fr-CH" sz="2400" b="1" i="0" u="none" strike="noStrike" kern="0" cap="none" spc="0" normalizeH="0" baseline="0" noProof="0" err="1">
                <a:ln>
                  <a:noFill/>
                </a:ln>
                <a:solidFill>
                  <a:srgbClr val="000000"/>
                </a:solidFill>
                <a:effectLst/>
                <a:uLnTx/>
                <a:uFillTx/>
                <a:latin typeface="+mn-lt"/>
                <a:ea typeface="+mn-ea"/>
                <a:cs typeface="+mn-cs"/>
              </a:rPr>
              <a:t>strategies</a:t>
            </a:r>
            <a:endParaRPr kumimoji="0" lang="fr-CH" sz="2400" b="1" i="0" u="none" strike="noStrike" kern="0" cap="none" spc="0" normalizeH="0" baseline="0" noProof="0">
              <a:ln>
                <a:noFill/>
              </a:ln>
              <a:solidFill>
                <a:srgbClr val="000000"/>
              </a:solidFill>
              <a:effectLst/>
              <a:uLnTx/>
              <a:uFillTx/>
              <a:latin typeface="+mn-lt"/>
              <a:ea typeface="+mn-ea"/>
              <a:cs typeface="+mn-cs"/>
            </a:endParaRP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a:ln>
                  <a:noFill/>
                </a:ln>
                <a:solidFill>
                  <a:srgbClr val="000000"/>
                </a:solidFill>
                <a:effectLst/>
                <a:uLnTx/>
                <a:uFillTx/>
                <a:latin typeface="+mn-lt"/>
                <a:ea typeface="+mn-ea"/>
                <a:cs typeface="+mn-cs"/>
              </a:rPr>
              <a:t>Structural, Non-structural and Living </a:t>
            </a:r>
            <a:r>
              <a:rPr kumimoji="0" lang="fr-CH" sz="2000" i="0" u="none" strike="noStrike" kern="0" cap="none" spc="0" normalizeH="0" baseline="0" noProof="0" err="1">
                <a:ln>
                  <a:noFill/>
                </a:ln>
                <a:solidFill>
                  <a:srgbClr val="000000"/>
                </a:solidFill>
                <a:effectLst/>
                <a:uLnTx/>
                <a:uFillTx/>
                <a:latin typeface="+mn-lt"/>
                <a:ea typeface="+mn-ea"/>
                <a:cs typeface="+mn-cs"/>
              </a:rPr>
              <a:t>with</a:t>
            </a:r>
            <a:r>
              <a:rPr kumimoji="0" lang="fr-CH" sz="2000" i="0" u="none" strike="noStrike" kern="0" cap="none" spc="0" normalizeH="0" baseline="0" noProof="0">
                <a:ln>
                  <a:noFill/>
                </a:ln>
                <a:solidFill>
                  <a:srgbClr val="000000"/>
                </a:solidFill>
                <a:effectLst/>
                <a:uLnTx/>
                <a:uFillTx/>
                <a:latin typeface="+mn-lt"/>
                <a:ea typeface="+mn-ea"/>
                <a:cs typeface="+mn-cs"/>
              </a:rPr>
              <a:t> </a:t>
            </a:r>
            <a:r>
              <a:rPr kumimoji="0" lang="fr-CH" sz="2000" i="0" u="none" strike="noStrike" kern="0" cap="none" spc="0" normalizeH="0" baseline="0" noProof="0" err="1">
                <a:ln>
                  <a:noFill/>
                </a:ln>
                <a:solidFill>
                  <a:srgbClr val="000000"/>
                </a:solidFill>
                <a:effectLst/>
                <a:uLnTx/>
                <a:uFillTx/>
                <a:latin typeface="+mn-lt"/>
                <a:ea typeface="+mn-ea"/>
                <a:cs typeface="+mn-cs"/>
              </a:rPr>
              <a:t>Floods</a:t>
            </a:r>
            <a:endParaRPr kumimoji="0" lang="fr-CH" sz="2000" i="0" u="none" strike="noStrike" kern="0" cap="none" spc="0" normalizeH="0" baseline="0" noProof="0">
              <a:ln>
                <a:noFill/>
              </a:ln>
              <a:solidFill>
                <a:srgbClr val="000000"/>
              </a:solidFill>
              <a:effectLst/>
              <a:uLnTx/>
              <a:uFillTx/>
              <a:latin typeface="+mn-lt"/>
              <a:ea typeface="+mn-ea"/>
              <a:cs typeface="+mn-cs"/>
            </a:endParaRP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a:ln>
                  <a:noFill/>
                </a:ln>
                <a:solidFill>
                  <a:srgbClr val="000000"/>
                </a:solidFill>
                <a:effectLst/>
                <a:uLnTx/>
                <a:uFillTx/>
                <a:latin typeface="+mn-lt"/>
                <a:ea typeface="+mn-ea"/>
                <a:cs typeface="+mn-cs"/>
              </a:rPr>
              <a:t>Short-</a:t>
            </a:r>
            <a:r>
              <a:rPr kumimoji="0" lang="fr-CH" sz="2000" i="0" u="none" strike="noStrike" kern="0" cap="none" spc="0" normalizeH="0" baseline="0" noProof="0" err="1">
                <a:ln>
                  <a:noFill/>
                </a:ln>
                <a:solidFill>
                  <a:srgbClr val="000000"/>
                </a:solidFill>
                <a:effectLst/>
                <a:uLnTx/>
                <a:uFillTx/>
                <a:latin typeface="+mn-lt"/>
                <a:ea typeface="+mn-ea"/>
                <a:cs typeface="+mn-cs"/>
              </a:rPr>
              <a:t>term</a:t>
            </a:r>
            <a:r>
              <a:rPr kumimoji="0" lang="fr-CH" sz="2000" i="0" u="none" strike="noStrike" kern="0" cap="none" spc="0" normalizeH="0" baseline="0" noProof="0">
                <a:ln>
                  <a:noFill/>
                </a:ln>
                <a:solidFill>
                  <a:srgbClr val="000000"/>
                </a:solidFill>
                <a:effectLst/>
                <a:uLnTx/>
                <a:uFillTx/>
                <a:latin typeface="+mn-lt"/>
                <a:ea typeface="+mn-ea"/>
                <a:cs typeface="+mn-cs"/>
              </a:rPr>
              <a:t> and Long-</a:t>
            </a:r>
            <a:r>
              <a:rPr kumimoji="0" lang="fr-CH" sz="2000" i="0" u="none" strike="noStrike" kern="0" cap="none" spc="0" normalizeH="0" baseline="0" noProof="0" err="1">
                <a:ln>
                  <a:noFill/>
                </a:ln>
                <a:solidFill>
                  <a:srgbClr val="000000"/>
                </a:solidFill>
                <a:effectLst/>
                <a:uLnTx/>
                <a:uFillTx/>
                <a:latin typeface="+mn-lt"/>
                <a:ea typeface="+mn-ea"/>
                <a:cs typeface="+mn-cs"/>
              </a:rPr>
              <a:t>term</a:t>
            </a:r>
            <a:endParaRPr kumimoji="0" lang="fr-CH" sz="2000" i="0" u="none" strike="noStrike" kern="0" cap="none" spc="0" normalizeH="0" baseline="0" noProof="0">
              <a:ln>
                <a:noFill/>
              </a:ln>
              <a:solidFill>
                <a:srgbClr val="000000"/>
              </a:solidFill>
              <a:effectLst/>
              <a:uLnTx/>
              <a:uFillTx/>
              <a:latin typeface="+mn-lt"/>
              <a:ea typeface="+mn-ea"/>
              <a:cs typeface="+mn-cs"/>
            </a:endParaRP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a:ln>
                  <a:noFill/>
                </a:ln>
                <a:solidFill>
                  <a:srgbClr val="000000"/>
                </a:solidFill>
                <a:effectLst/>
                <a:uLnTx/>
                <a:uFillTx/>
                <a:latin typeface="+mn-lt"/>
                <a:ea typeface="+mn-ea"/>
                <a:cs typeface="+mn-cs"/>
              </a:rPr>
              <a:t>Local and basin </a:t>
            </a:r>
            <a:r>
              <a:rPr kumimoji="0" lang="fr-CH" sz="2000" i="0" u="none" strike="noStrike" kern="0" cap="none" spc="0" normalizeH="0" baseline="0" noProof="0" err="1">
                <a:ln>
                  <a:noFill/>
                </a:ln>
                <a:solidFill>
                  <a:srgbClr val="000000"/>
                </a:solidFill>
                <a:effectLst/>
                <a:uLnTx/>
                <a:uFillTx/>
                <a:latin typeface="+mn-lt"/>
                <a:ea typeface="+mn-ea"/>
                <a:cs typeface="+mn-cs"/>
              </a:rPr>
              <a:t>level</a:t>
            </a:r>
            <a:r>
              <a:rPr kumimoji="0" lang="fr-CH" sz="2000" i="0" u="none" strike="noStrike" kern="0" cap="none" spc="0" normalizeH="0" baseline="0" noProof="0">
                <a:ln>
                  <a:noFill/>
                </a:ln>
                <a:solidFill>
                  <a:srgbClr val="000000"/>
                </a:solidFill>
                <a:effectLst/>
                <a:uLnTx/>
                <a:uFillTx/>
                <a:latin typeface="+mn-lt"/>
                <a:ea typeface="+mn-ea"/>
                <a:cs typeface="+mn-cs"/>
              </a:rPr>
              <a:t> </a:t>
            </a:r>
            <a:r>
              <a:rPr kumimoji="0" lang="fr-CH" sz="2000" i="0" u="none" strike="noStrike" kern="0" cap="none" spc="0" normalizeH="0" baseline="0" noProof="0" err="1">
                <a:ln>
                  <a:noFill/>
                </a:ln>
                <a:solidFill>
                  <a:srgbClr val="000000"/>
                </a:solidFill>
                <a:effectLst/>
                <a:uLnTx/>
                <a:uFillTx/>
                <a:latin typeface="+mn-lt"/>
                <a:ea typeface="+mn-ea"/>
                <a:cs typeface="+mn-cs"/>
              </a:rPr>
              <a:t>measures</a:t>
            </a:r>
            <a:endParaRPr kumimoji="0" lang="fr-CH" sz="2000" i="0" u="none" strike="noStrike" kern="0" cap="none" spc="0" normalizeH="0" baseline="0" noProof="0">
              <a:ln>
                <a:noFill/>
              </a:ln>
              <a:solidFill>
                <a:srgbClr val="000000"/>
              </a:solidFill>
              <a:effectLst/>
              <a:uLnTx/>
              <a:uFillTx/>
              <a:latin typeface="+mn-lt"/>
              <a:ea typeface="+mn-ea"/>
              <a:cs typeface="+mn-cs"/>
            </a:endParaRPr>
          </a:p>
          <a:p>
            <a:pPr marL="990600" marR="0" lvl="1" indent="-5334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400" b="1" i="0" u="none" strike="noStrike" kern="0" cap="none" spc="0" normalizeH="0" baseline="0" noProof="0">
                <a:ln>
                  <a:noFill/>
                </a:ln>
                <a:solidFill>
                  <a:srgbClr val="000000"/>
                </a:solidFill>
                <a:effectLst/>
                <a:uLnTx/>
                <a:uFillTx/>
                <a:latin typeface="+mn-lt"/>
                <a:ea typeface="+mn-ea"/>
                <a:cs typeface="+mn-cs"/>
              </a:rPr>
              <a:t>Balances </a:t>
            </a:r>
            <a:r>
              <a:rPr kumimoji="0" lang="fr-CH" sz="2400" b="1" i="0" u="none" strike="noStrike" kern="0" cap="none" spc="0" normalizeH="0" baseline="0" noProof="0" err="1">
                <a:ln>
                  <a:noFill/>
                </a:ln>
                <a:solidFill>
                  <a:srgbClr val="000000"/>
                </a:solidFill>
                <a:effectLst/>
                <a:uLnTx/>
                <a:uFillTx/>
                <a:latin typeface="+mn-lt"/>
                <a:ea typeface="+mn-ea"/>
                <a:cs typeface="+mn-cs"/>
              </a:rPr>
              <a:t>development</a:t>
            </a:r>
            <a:r>
              <a:rPr kumimoji="0" lang="fr-CH" sz="2400" b="1" i="0" u="none" strike="noStrike" kern="0" cap="none" spc="0" normalizeH="0" baseline="0" noProof="0">
                <a:ln>
                  <a:noFill/>
                </a:ln>
                <a:solidFill>
                  <a:srgbClr val="000000"/>
                </a:solidFill>
                <a:effectLst/>
                <a:uLnTx/>
                <a:uFillTx/>
                <a:latin typeface="+mn-lt"/>
                <a:ea typeface="+mn-ea"/>
                <a:cs typeface="+mn-cs"/>
              </a:rPr>
              <a:t> </a:t>
            </a:r>
            <a:r>
              <a:rPr kumimoji="0" lang="fr-CH" sz="2400" b="1" i="0" u="none" strike="noStrike" kern="0" cap="none" spc="0" normalizeH="0" baseline="0" noProof="0" err="1">
                <a:ln>
                  <a:noFill/>
                </a:ln>
                <a:solidFill>
                  <a:srgbClr val="000000"/>
                </a:solidFill>
                <a:effectLst/>
                <a:uLnTx/>
                <a:uFillTx/>
                <a:latin typeface="+mn-lt"/>
                <a:ea typeface="+mn-ea"/>
                <a:cs typeface="+mn-cs"/>
              </a:rPr>
              <a:t>needs</a:t>
            </a:r>
            <a:r>
              <a:rPr kumimoji="0" lang="fr-CH" sz="2400" b="1" i="0" u="none" strike="noStrike" kern="0" cap="none" spc="0" normalizeH="0" baseline="0" noProof="0">
                <a:ln>
                  <a:noFill/>
                </a:ln>
                <a:solidFill>
                  <a:srgbClr val="000000"/>
                </a:solidFill>
                <a:effectLst/>
                <a:uLnTx/>
                <a:uFillTx/>
                <a:latin typeface="+mn-lt"/>
                <a:ea typeface="+mn-ea"/>
                <a:cs typeface="+mn-cs"/>
              </a:rPr>
              <a:t> and </a:t>
            </a:r>
            <a:r>
              <a:rPr kumimoji="0" lang="fr-CH" sz="2400" b="1" i="0" u="none" strike="noStrike" kern="0" cap="none" spc="0" normalizeH="0" baseline="0" noProof="0" err="1">
                <a:ln>
                  <a:noFill/>
                </a:ln>
                <a:solidFill>
                  <a:srgbClr val="000000"/>
                </a:solidFill>
                <a:effectLst/>
                <a:uLnTx/>
                <a:uFillTx/>
                <a:latin typeface="+mn-lt"/>
                <a:ea typeface="+mn-ea"/>
                <a:cs typeface="+mn-cs"/>
              </a:rPr>
              <a:t>environmental</a:t>
            </a:r>
            <a:r>
              <a:rPr kumimoji="0" lang="fr-CH" sz="2400" b="1" i="0" u="none" strike="noStrike" kern="0" cap="none" spc="0" normalizeH="0" baseline="0" noProof="0">
                <a:ln>
                  <a:noFill/>
                </a:ln>
                <a:solidFill>
                  <a:srgbClr val="000000"/>
                </a:solidFill>
                <a:effectLst/>
                <a:uLnTx/>
                <a:uFillTx/>
                <a:latin typeface="+mn-lt"/>
                <a:ea typeface="+mn-ea"/>
                <a:cs typeface="+mn-cs"/>
              </a:rPr>
              <a:t> </a:t>
            </a:r>
            <a:r>
              <a:rPr kumimoji="0" lang="fr-CH" sz="2400" b="1" i="0" u="none" strike="noStrike" kern="0" cap="none" spc="0" normalizeH="0" baseline="0" noProof="0" err="1">
                <a:ln>
                  <a:noFill/>
                </a:ln>
                <a:solidFill>
                  <a:srgbClr val="000000"/>
                </a:solidFill>
                <a:effectLst/>
                <a:uLnTx/>
                <a:uFillTx/>
                <a:latin typeface="+mn-lt"/>
                <a:ea typeface="+mn-ea"/>
                <a:cs typeface="+mn-cs"/>
              </a:rPr>
              <a:t>concerns</a:t>
            </a:r>
            <a:endParaRPr kumimoji="0" lang="fr-CH" sz="2400" b="1" i="0" u="none" strike="noStrike" kern="0" cap="none" spc="0" normalizeH="0" baseline="0" noProof="0">
              <a:ln>
                <a:noFill/>
              </a:ln>
              <a:solidFill>
                <a:srgbClr val="000000"/>
              </a:solidFill>
              <a:effectLst/>
              <a:uLnTx/>
              <a:uFillTx/>
              <a:latin typeface="+mn-lt"/>
              <a:ea typeface="+mn-ea"/>
              <a:cs typeface="+mn-cs"/>
            </a:endParaRPr>
          </a:p>
          <a:p>
            <a:pPr marL="990600" marR="0" lvl="1" indent="-5334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400" b="1" i="0" u="none" strike="noStrike" kern="0" cap="none" spc="0" normalizeH="0" baseline="0" noProof="0" err="1">
                <a:ln>
                  <a:noFill/>
                </a:ln>
                <a:solidFill>
                  <a:srgbClr val="000000"/>
                </a:solidFill>
                <a:effectLst/>
                <a:uLnTx/>
                <a:uFillTx/>
                <a:latin typeface="+mn-lt"/>
                <a:ea typeface="+mn-ea"/>
                <a:cs typeface="+mn-cs"/>
              </a:rPr>
              <a:t>Addresses</a:t>
            </a:r>
            <a:r>
              <a:rPr kumimoji="0" lang="fr-CH" sz="2400" b="1" i="0" u="none" strike="noStrike" kern="0" cap="none" spc="0" normalizeH="0" baseline="0" noProof="0">
                <a:ln>
                  <a:noFill/>
                </a:ln>
                <a:solidFill>
                  <a:srgbClr val="000000"/>
                </a:solidFill>
                <a:effectLst/>
                <a:uLnTx/>
                <a:uFillTx/>
                <a:latin typeface="+mn-lt"/>
                <a:ea typeface="+mn-ea"/>
                <a:cs typeface="+mn-cs"/>
              </a:rPr>
              <a:t> all aspects of Flood Management</a:t>
            </a: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err="1">
                <a:ln>
                  <a:noFill/>
                </a:ln>
                <a:solidFill>
                  <a:srgbClr val="000000"/>
                </a:solidFill>
                <a:effectLst/>
                <a:uLnTx/>
                <a:uFillTx/>
                <a:latin typeface="+mn-lt"/>
                <a:ea typeface="+mn-ea"/>
                <a:cs typeface="+mn-cs"/>
              </a:rPr>
              <a:t>Scientific</a:t>
            </a:r>
            <a:r>
              <a:rPr kumimoji="0" lang="fr-CH" sz="2000" i="0" u="none" strike="noStrike" kern="0" cap="none" spc="0" normalizeH="0" baseline="0" noProof="0">
                <a:ln>
                  <a:noFill/>
                </a:ln>
                <a:solidFill>
                  <a:srgbClr val="000000"/>
                </a:solidFill>
                <a:effectLst/>
                <a:uLnTx/>
                <a:uFillTx/>
                <a:latin typeface="+mn-lt"/>
                <a:ea typeface="+mn-ea"/>
                <a:cs typeface="+mn-cs"/>
              </a:rPr>
              <a:t> and Engineering</a:t>
            </a: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a:ln>
                  <a:noFill/>
                </a:ln>
                <a:solidFill>
                  <a:srgbClr val="000000"/>
                </a:solidFill>
                <a:effectLst/>
                <a:uLnTx/>
                <a:uFillTx/>
                <a:latin typeface="+mn-lt"/>
                <a:ea typeface="+mn-ea"/>
                <a:cs typeface="+mn-cs"/>
              </a:rPr>
              <a:t>Social Aspects</a:t>
            </a: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err="1">
                <a:ln>
                  <a:noFill/>
                </a:ln>
                <a:solidFill>
                  <a:srgbClr val="000000"/>
                </a:solidFill>
                <a:effectLst/>
                <a:uLnTx/>
                <a:uFillTx/>
                <a:latin typeface="+mn-lt"/>
                <a:ea typeface="+mn-ea"/>
                <a:cs typeface="+mn-cs"/>
              </a:rPr>
              <a:t>Environmental</a:t>
            </a:r>
            <a:r>
              <a:rPr kumimoji="0" lang="fr-CH" sz="2000" i="0" u="none" strike="noStrike" kern="0" cap="none" spc="0" normalizeH="0" baseline="0" noProof="0">
                <a:ln>
                  <a:noFill/>
                </a:ln>
                <a:solidFill>
                  <a:srgbClr val="000000"/>
                </a:solidFill>
                <a:effectLst/>
                <a:uLnTx/>
                <a:uFillTx/>
                <a:latin typeface="+mn-lt"/>
                <a:ea typeface="+mn-ea"/>
                <a:cs typeface="+mn-cs"/>
              </a:rPr>
              <a:t> Aspects</a:t>
            </a: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err="1">
                <a:ln>
                  <a:noFill/>
                </a:ln>
                <a:solidFill>
                  <a:srgbClr val="000000"/>
                </a:solidFill>
                <a:effectLst/>
                <a:uLnTx/>
                <a:uFillTx/>
                <a:latin typeface="+mn-lt"/>
                <a:ea typeface="+mn-ea"/>
                <a:cs typeface="+mn-cs"/>
              </a:rPr>
              <a:t>Economic</a:t>
            </a:r>
            <a:r>
              <a:rPr kumimoji="0" lang="fr-CH" sz="2000" i="0" u="none" strike="noStrike" kern="0" cap="none" spc="0" normalizeH="0" baseline="0" noProof="0">
                <a:ln>
                  <a:noFill/>
                </a:ln>
                <a:solidFill>
                  <a:srgbClr val="000000"/>
                </a:solidFill>
                <a:effectLst/>
                <a:uLnTx/>
                <a:uFillTx/>
                <a:latin typeface="+mn-lt"/>
                <a:ea typeface="+mn-ea"/>
                <a:cs typeface="+mn-cs"/>
              </a:rPr>
              <a:t> Aspects</a:t>
            </a:r>
          </a:p>
          <a:p>
            <a:pPr marL="1371600" marR="0" lvl="2" indent="-4572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000" i="0" u="none" strike="noStrike" kern="0" cap="none" spc="0" normalizeH="0" baseline="0" noProof="0" err="1">
                <a:ln>
                  <a:noFill/>
                </a:ln>
                <a:solidFill>
                  <a:srgbClr val="000000"/>
                </a:solidFill>
                <a:effectLst/>
                <a:uLnTx/>
                <a:uFillTx/>
                <a:latin typeface="+mn-lt"/>
                <a:ea typeface="+mn-ea"/>
                <a:cs typeface="+mn-cs"/>
              </a:rPr>
              <a:t>Legal</a:t>
            </a:r>
            <a:r>
              <a:rPr kumimoji="0" lang="fr-CH" sz="2000" i="0" u="none" strike="noStrike" kern="0" cap="none" spc="0" normalizeH="0" baseline="0" noProof="0">
                <a:ln>
                  <a:noFill/>
                </a:ln>
                <a:solidFill>
                  <a:srgbClr val="000000"/>
                </a:solidFill>
                <a:effectLst/>
                <a:uLnTx/>
                <a:uFillTx/>
                <a:latin typeface="+mn-lt"/>
                <a:ea typeface="+mn-ea"/>
                <a:cs typeface="+mn-cs"/>
              </a:rPr>
              <a:t> and </a:t>
            </a:r>
            <a:r>
              <a:rPr kumimoji="0" lang="fr-CH" sz="2000" i="0" u="none" strike="noStrike" kern="0" cap="none" spc="0" normalizeH="0" baseline="0" noProof="0" err="1">
                <a:ln>
                  <a:noFill/>
                </a:ln>
                <a:solidFill>
                  <a:srgbClr val="000000"/>
                </a:solidFill>
                <a:effectLst/>
                <a:uLnTx/>
                <a:uFillTx/>
                <a:latin typeface="+mn-lt"/>
                <a:ea typeface="+mn-ea"/>
                <a:cs typeface="+mn-cs"/>
              </a:rPr>
              <a:t>Institutional</a:t>
            </a:r>
            <a:r>
              <a:rPr kumimoji="0" lang="fr-CH" sz="2000" i="0" u="none" strike="noStrike" kern="0" cap="none" spc="0" normalizeH="0" baseline="0" noProof="0">
                <a:ln>
                  <a:noFill/>
                </a:ln>
                <a:solidFill>
                  <a:srgbClr val="000000"/>
                </a:solidFill>
                <a:effectLst/>
                <a:uLnTx/>
                <a:uFillTx/>
                <a:latin typeface="+mn-lt"/>
                <a:ea typeface="+mn-ea"/>
                <a:cs typeface="+mn-cs"/>
              </a:rPr>
              <a:t> Aspects</a:t>
            </a:r>
          </a:p>
          <a:p>
            <a:pPr marL="990600" marR="0" lvl="1" indent="-533400" algn="l" defTabSz="914400" rtl="0" eaLnBrk="1" fontAlgn="base" latinLnBrk="0" hangingPunct="1">
              <a:lnSpc>
                <a:spcPct val="95000"/>
              </a:lnSpc>
              <a:spcBef>
                <a:spcPct val="25000"/>
              </a:spcBef>
              <a:spcAft>
                <a:spcPct val="0"/>
              </a:spcAft>
              <a:buClr>
                <a:srgbClr val="FF9900"/>
              </a:buClr>
              <a:buSzTx/>
              <a:buFont typeface="Wingdings" pitchFamily="2" charset="2"/>
              <a:buChar char="§"/>
              <a:tabLst/>
              <a:defRPr/>
            </a:pPr>
            <a:r>
              <a:rPr kumimoji="0" lang="fr-CH" sz="2400" b="1" i="0" u="none" strike="noStrike" kern="0" cap="none" spc="0" normalizeH="0" baseline="0" noProof="0">
                <a:ln>
                  <a:noFill/>
                </a:ln>
                <a:solidFill>
                  <a:srgbClr val="000000"/>
                </a:solidFill>
                <a:effectLst/>
                <a:uLnTx/>
                <a:uFillTx/>
                <a:latin typeface="+mn-lt"/>
                <a:ea typeface="+mn-ea"/>
                <a:cs typeface="+mn-cs"/>
              </a:rPr>
              <a:t>Adaptive Management</a:t>
            </a:r>
          </a:p>
        </p:txBody>
      </p:sp>
      <p:sp>
        <p:nvSpPr>
          <p:cNvPr id="4" name="Text Box 5"/>
          <p:cNvSpPr txBox="1">
            <a:spLocks noChangeArrowheads="1"/>
          </p:cNvSpPr>
          <p:nvPr/>
        </p:nvSpPr>
        <p:spPr bwMode="auto">
          <a:xfrm>
            <a:off x="4724400" y="3573303"/>
            <a:ext cx="3581400" cy="2169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1" i="0" u="none" strike="noStrike" kern="0" cap="none" spc="0" normalizeH="0" baseline="0" noProof="0">
                <a:ln>
                  <a:noFill/>
                </a:ln>
                <a:solidFill>
                  <a:srgbClr val="2E3468"/>
                </a:solidFill>
                <a:effectLst/>
                <a:uLnTx/>
                <a:uFillTx/>
                <a:latin typeface="+mn-lt"/>
              </a:rPr>
              <a:t>Sustainable Development </a:t>
            </a:r>
            <a:r>
              <a:rPr kumimoji="0" lang="en-GB" altLang="en-US" sz="1800" b="0" i="0" u="none" strike="noStrike" kern="0" cap="none" spc="0" normalizeH="0" baseline="0" noProof="0">
                <a:ln>
                  <a:noFill/>
                </a:ln>
                <a:solidFill>
                  <a:srgbClr val="2E3468"/>
                </a:solidFill>
                <a:effectLst/>
                <a:uLnTx/>
                <a:uFillTx/>
                <a:latin typeface="+mn-lt"/>
              </a:rPr>
              <a:t>"meets the needs of the present without compromising the ability of future generations to meet their own needs.”</a:t>
            </a:r>
          </a:p>
          <a:p>
            <a:pPr marL="0" marR="0" lvl="0" indent="0" defTabSz="914400" eaLnBrk="1" fontAlgn="base" latinLnBrk="0" hangingPunct="1">
              <a:lnSpc>
                <a:spcPct val="100000"/>
              </a:lnSpc>
              <a:spcBef>
                <a:spcPct val="50000"/>
              </a:spcBef>
              <a:spcAft>
                <a:spcPct val="0"/>
              </a:spcAft>
              <a:buClr>
                <a:srgbClr val="FF9900"/>
              </a:buClr>
              <a:buSzTx/>
              <a:buFont typeface="Wingdings" pitchFamily="2" charset="2"/>
              <a:buNone/>
              <a:tabLst/>
              <a:defRPr/>
            </a:pPr>
            <a:r>
              <a:rPr kumimoji="0" lang="en-GB" altLang="en-US" sz="1800" b="0" i="0" u="none" strike="noStrike" kern="0" cap="none" spc="0" normalizeH="0" baseline="0" noProof="0">
                <a:ln>
                  <a:noFill/>
                </a:ln>
                <a:solidFill>
                  <a:srgbClr val="2E3468"/>
                </a:solidFill>
                <a:effectLst/>
                <a:uLnTx/>
                <a:uFillTx/>
                <a:latin typeface="+mn-lt"/>
              </a:rPr>
              <a:t>In IFM reference is</a:t>
            </a:r>
            <a:r>
              <a:rPr kumimoji="0" lang="en-GB" altLang="en-US" sz="1800" b="1" i="0" u="none" strike="noStrike" kern="0" cap="none" spc="0" normalizeH="0" baseline="0" noProof="0">
                <a:ln>
                  <a:noFill/>
                </a:ln>
                <a:solidFill>
                  <a:srgbClr val="2E3468"/>
                </a:solidFill>
                <a:effectLst/>
                <a:uLnTx/>
                <a:uFillTx/>
                <a:latin typeface="+mn-lt"/>
              </a:rPr>
              <a:t> mainly the use of flood plains</a:t>
            </a:r>
            <a:endParaRPr kumimoji="0" lang="en-US" altLang="en-US" sz="1800" b="1" i="0" u="none" strike="noStrike" kern="0" cap="none" spc="0" normalizeH="0" baseline="0" noProof="0">
              <a:ln>
                <a:noFill/>
              </a:ln>
              <a:solidFill>
                <a:srgbClr val="2E3468"/>
              </a:solidFill>
              <a:effectLst/>
              <a:uLnTx/>
              <a:uFillTx/>
              <a:latin typeface="+mn-lt"/>
            </a:endParaRPr>
          </a:p>
        </p:txBody>
      </p:sp>
    </p:spTree>
    <p:extLst>
      <p:ext uri="{BB962C8B-B14F-4D97-AF65-F5344CB8AC3E}">
        <p14:creationId xmlns:p14="http://schemas.microsoft.com/office/powerpoint/2010/main" val="119256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5"/>
            <a:ext cx="8229600" cy="1143000"/>
          </a:xfrm>
        </p:spPr>
        <p:txBody>
          <a:bodyPr vert="horz" lIns="91440" tIns="45720" rIns="91440" bIns="45720" rtlCol="0" anchor="ctr">
            <a:normAutofit/>
          </a:bodyPr>
          <a:lstStyle/>
          <a:p>
            <a:pPr eaLnBrk="0" fontAlgn="base" hangingPunct="0">
              <a:spcAft>
                <a:spcPct val="0"/>
              </a:spcAft>
            </a:pPr>
            <a:r>
              <a:rPr lang="fr-CH" altLang="en-US" sz="4000" b="1">
                <a:solidFill>
                  <a:schemeClr val="tx2"/>
                </a:solidFill>
              </a:rPr>
              <a:t>IFM:</a:t>
            </a:r>
            <a:r>
              <a:rPr lang="fr-CH" altLang="zh-CN" sz="4000" b="1">
                <a:solidFill>
                  <a:schemeClr val="tx2"/>
                </a:solidFill>
              </a:rPr>
              <a:t>  Adaptive Management</a:t>
            </a:r>
            <a:endParaRPr lang="en-US" sz="4000" b="1">
              <a:solidFill>
                <a:schemeClr val="tx2"/>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1050925"/>
            <a:ext cx="497522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89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pPr eaLnBrk="0" fontAlgn="base" hangingPunct="0">
              <a:spcAft>
                <a:spcPct val="0"/>
              </a:spcAft>
            </a:pPr>
            <a:r>
              <a:rPr lang="de-CH" altLang="en-US" sz="4000" b="1">
                <a:solidFill>
                  <a:schemeClr val="tx2"/>
                </a:solidFill>
              </a:rPr>
              <a:t>Conclusions</a:t>
            </a:r>
            <a:endParaRPr lang="en-US" sz="4000" b="1">
              <a:solidFill>
                <a:schemeClr val="tx2"/>
              </a:solidFill>
            </a:endParaRPr>
          </a:p>
        </p:txBody>
      </p:sp>
      <p:sp>
        <p:nvSpPr>
          <p:cNvPr id="3" name="Rectangle 3"/>
          <p:cNvSpPr txBox="1">
            <a:spLocks noChangeArrowheads="1"/>
          </p:cNvSpPr>
          <p:nvPr/>
        </p:nvSpPr>
        <p:spPr bwMode="auto">
          <a:xfrm>
            <a:off x="323850" y="140176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16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a:lnSpc>
                <a:spcPct val="90000"/>
              </a:lnSpc>
            </a:pPr>
            <a:r>
              <a:rPr lang="de-CH" altLang="en-US" sz="2400" kern="0">
                <a:latin typeface="+mn-lt"/>
              </a:rPr>
              <a:t>Rapidity of development means there is a chance now to address the wider sustainability of flood management</a:t>
            </a:r>
          </a:p>
          <a:p>
            <a:pPr>
              <a:lnSpc>
                <a:spcPct val="90000"/>
              </a:lnSpc>
            </a:pPr>
            <a:r>
              <a:rPr lang="de-CH" altLang="en-US" sz="2400" kern="0">
                <a:latin typeface="+mn-lt"/>
              </a:rPr>
              <a:t>Pragmatism </a:t>
            </a:r>
            <a:r>
              <a:rPr lang="de-CH" altLang="en-US" sz="2400" kern="0">
                <a:latin typeface="+mn-lt"/>
                <a:sym typeface="Wingdings" pitchFamily="2" charset="2"/>
              </a:rPr>
              <a:t> not dogmatism: project planning offers an array of opportunities to apply IFM principles</a:t>
            </a:r>
          </a:p>
          <a:p>
            <a:pPr>
              <a:lnSpc>
                <a:spcPct val="90000"/>
              </a:lnSpc>
            </a:pPr>
            <a:r>
              <a:rPr lang="de-CH" altLang="en-US" sz="2400" kern="0">
                <a:latin typeface="+mn-lt"/>
                <a:sym typeface="Wingdings" pitchFamily="2" charset="2"/>
              </a:rPr>
              <a:t>A set of agreed principles for flood management should be instrumental in reconciling competing interests</a:t>
            </a:r>
          </a:p>
          <a:p>
            <a:pPr>
              <a:lnSpc>
                <a:spcPct val="90000"/>
              </a:lnSpc>
            </a:pPr>
            <a:r>
              <a:rPr lang="de-CH" altLang="en-US" sz="2400" kern="0">
                <a:latin typeface="+mn-lt"/>
                <a:sym typeface="Wingdings" pitchFamily="2" charset="2"/>
              </a:rPr>
              <a:t>IFM is about “negotiated„ or “best compromise„ not “optimal solutions„ : a broader set of stakeholders/parnters involved </a:t>
            </a:r>
          </a:p>
          <a:p>
            <a:pPr>
              <a:lnSpc>
                <a:spcPct val="90000"/>
              </a:lnSpc>
            </a:pPr>
            <a:r>
              <a:rPr lang="de-CH" altLang="en-US" sz="2400" kern="0">
                <a:latin typeface="+mn-lt"/>
                <a:sym typeface="Wingdings" pitchFamily="2" charset="2"/>
              </a:rPr>
              <a:t>IFM requires capacity building within the decision making authority and all stakeholders</a:t>
            </a:r>
          </a:p>
          <a:p>
            <a:pPr eaLnBrk="1" hangingPunct="1">
              <a:lnSpc>
                <a:spcPct val="90000"/>
              </a:lnSpc>
            </a:pPr>
            <a:endParaRPr lang="en-US" altLang="en-US" sz="2400" kern="0">
              <a:latin typeface="Arial" pitchFamily="34" charset="0"/>
              <a:ea typeface="MS PGothic" pitchFamily="34" charset="-128"/>
              <a:cs typeface="Times New Roman" pitchFamily="18" charset="0"/>
            </a:endParaRPr>
          </a:p>
        </p:txBody>
      </p:sp>
    </p:spTree>
    <p:extLst>
      <p:ext uri="{BB962C8B-B14F-4D97-AF65-F5344CB8AC3E}">
        <p14:creationId xmlns:p14="http://schemas.microsoft.com/office/powerpoint/2010/main" val="186200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Grp="1" noChangeArrowheads="1"/>
          </p:cNvSpPr>
          <p:nvPr>
            <p:ph type="title"/>
          </p:nvPr>
        </p:nvSpPr>
        <p:spPr bwMode="auto">
          <a:xfrm>
            <a:off x="457200" y="0"/>
            <a:ext cx="8229600" cy="1143000"/>
          </a:xfrm>
          <a:prstGeom prst="rect">
            <a:avLst/>
          </a:prstGeom>
        </p:spPr>
        <p:txBody>
          <a:bodyPr vert="horz" lIns="91440" tIns="45720" rIns="91440" bIns="45720" rtlCol="0" anchor="ctr">
            <a:normAutofit/>
          </a:bodyPr>
          <a:lstStyle/>
          <a:p>
            <a:r>
              <a:rPr lang="en-US" altLang="ja-JP" sz="3600" b="1">
                <a:solidFill>
                  <a:schemeClr val="tx2"/>
                </a:solidFill>
              </a:rPr>
              <a:t>Traditional Flood Management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857" y="2645535"/>
            <a:ext cx="2844922"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664779" y="1142999"/>
            <a:ext cx="8001000" cy="72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342900" indent="-342900">
              <a:defRPr sz="2400">
                <a:solidFill>
                  <a:schemeClr val="tx1"/>
                </a:solidFill>
                <a:latin typeface="Times" pitchFamily="18" charset="0"/>
              </a:defRPr>
            </a:lvl1pPr>
            <a:lvl2pPr>
              <a:defRPr sz="2400">
                <a:solidFill>
                  <a:schemeClr val="tx1"/>
                </a:solidFill>
                <a:latin typeface="Times" pitchFamily="18" charset="0"/>
              </a:defRPr>
            </a:lvl2pPr>
            <a:lvl3pPr>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algn="ctr" eaLnBrk="0" fontAlgn="base" hangingPunct="0">
              <a:spcBef>
                <a:spcPct val="0"/>
              </a:spcBef>
              <a:spcAft>
                <a:spcPct val="0"/>
              </a:spcAft>
              <a:defRPr sz="2400">
                <a:solidFill>
                  <a:schemeClr val="tx1"/>
                </a:solidFill>
                <a:latin typeface="Times" pitchFamily="18" charset="0"/>
              </a:defRPr>
            </a:lvl6pPr>
            <a:lvl7pPr algn="ctr" eaLnBrk="0" fontAlgn="base" hangingPunct="0">
              <a:spcBef>
                <a:spcPct val="0"/>
              </a:spcBef>
              <a:spcAft>
                <a:spcPct val="0"/>
              </a:spcAft>
              <a:defRPr sz="2400">
                <a:solidFill>
                  <a:schemeClr val="tx1"/>
                </a:solidFill>
                <a:latin typeface="Times" pitchFamily="18" charset="0"/>
              </a:defRPr>
            </a:lvl7pPr>
            <a:lvl8pPr algn="ctr" eaLnBrk="0" fontAlgn="base" hangingPunct="0">
              <a:spcBef>
                <a:spcPct val="0"/>
              </a:spcBef>
              <a:spcAft>
                <a:spcPct val="0"/>
              </a:spcAft>
              <a:defRPr sz="2400">
                <a:solidFill>
                  <a:schemeClr val="tx1"/>
                </a:solidFill>
                <a:latin typeface="Times" pitchFamily="18" charset="0"/>
              </a:defRPr>
            </a:lvl8pPr>
            <a:lvl9pPr algn="ctr" eaLnBrk="0" fontAlgn="base" hangingPunct="0">
              <a:spcBef>
                <a:spcPct val="0"/>
              </a:spcBef>
              <a:spcAft>
                <a:spcPct val="0"/>
              </a:spcAft>
              <a:defRPr sz="2400">
                <a:solidFill>
                  <a:schemeClr val="tx1"/>
                </a:solidFill>
                <a:latin typeface="Times" pitchFamily="18" charset="0"/>
              </a:defRPr>
            </a:lvl9pPr>
          </a:lstStyle>
          <a:p>
            <a:pPr eaLnBrk="0" fontAlgn="base" hangingPunct="0">
              <a:lnSpc>
                <a:spcPct val="80000"/>
              </a:lnSpc>
              <a:spcBef>
                <a:spcPct val="20000"/>
              </a:spcBef>
              <a:spcAft>
                <a:spcPct val="0"/>
              </a:spcAft>
              <a:buClr>
                <a:srgbClr val="333399"/>
              </a:buClr>
              <a:buSzPct val="100000"/>
            </a:pPr>
            <a:r>
              <a:rPr lang="en-US" altLang="en-US" b="1">
                <a:latin typeface="+mn-lt"/>
                <a:ea typeface="Arial Unicode MS" pitchFamily="34" charset="-128"/>
                <a:cs typeface="Arial" pitchFamily="34" charset="0"/>
              </a:rPr>
              <a:t>Tradition</a:t>
            </a:r>
            <a:r>
              <a:rPr lang="en-US" altLang="en-US">
                <a:latin typeface="+mn-lt"/>
                <a:ea typeface="Arial Unicode MS" pitchFamily="34" charset="-128"/>
                <a:cs typeface="Arial" pitchFamily="34" charset="0"/>
              </a:rPr>
              <a:t> is something positive, since it is related to old values and has often proofed effective during centuries</a:t>
            </a:r>
            <a:r>
              <a:rPr lang="en-US" altLang="en-US">
                <a:solidFill>
                  <a:srgbClr val="2B3C85"/>
                </a:solidFill>
                <a:ea typeface="Arial Unicode MS" pitchFamily="34" charset="-128"/>
                <a:cs typeface="Arial" pitchFamily="34" charset="0"/>
              </a:rPr>
              <a:t>.</a:t>
            </a:r>
            <a:r>
              <a:rPr lang="en-US" altLang="en-US" sz="2800" b="1">
                <a:solidFill>
                  <a:srgbClr val="333399"/>
                </a:solidFill>
                <a:latin typeface="Times New Roman" pitchFamily="18" charset="0"/>
                <a:ea typeface="MS PGothic" pitchFamily="34" charset="-128"/>
                <a:cs typeface="Times New Roman" pitchFamily="18" charset="0"/>
              </a:rPr>
              <a:t> </a:t>
            </a:r>
            <a:r>
              <a:rPr lang="en-US" altLang="en-US" sz="2800">
                <a:solidFill>
                  <a:srgbClr val="333399"/>
                </a:solidFill>
                <a:latin typeface="Times New Roman" pitchFamily="18" charset="0"/>
                <a:ea typeface="MS PGothic" pitchFamily="34" charset="-128"/>
                <a:cs typeface="Times New Roman" pitchFamily="18" charset="0"/>
              </a:rPr>
              <a:t> </a:t>
            </a:r>
            <a:endParaRPr lang="en-US" altLang="en-US" sz="2800" b="1">
              <a:solidFill>
                <a:srgbClr val="333399"/>
              </a:solidFill>
              <a:latin typeface="Times New Roman" pitchFamily="18" charset="0"/>
              <a:ea typeface="MS PGothic" pitchFamily="34" charset="-128"/>
              <a:cs typeface="Times New Roman" pitchFamily="18" charset="0"/>
            </a:endParaRPr>
          </a:p>
        </p:txBody>
      </p:sp>
      <p:sp>
        <p:nvSpPr>
          <p:cNvPr id="6" name="Text Box 5"/>
          <p:cNvSpPr txBox="1">
            <a:spLocks noChangeArrowheads="1"/>
          </p:cNvSpPr>
          <p:nvPr/>
        </p:nvSpPr>
        <p:spPr bwMode="auto">
          <a:xfrm>
            <a:off x="664779" y="1872942"/>
            <a:ext cx="7705725" cy="68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a:defRPr sz="2400">
                <a:solidFill>
                  <a:schemeClr val="tx1"/>
                </a:solidFill>
                <a:latin typeface="Times" pitchFamily="18" charset="0"/>
              </a:defRPr>
            </a:lvl1pPr>
            <a:lvl2pPr>
              <a:defRPr sz="2400">
                <a:solidFill>
                  <a:schemeClr val="tx1"/>
                </a:solidFill>
                <a:latin typeface="Times" pitchFamily="18" charset="0"/>
              </a:defRPr>
            </a:lvl2pPr>
            <a:lvl3pPr>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algn="ctr" eaLnBrk="0" fontAlgn="base" hangingPunct="0">
              <a:spcBef>
                <a:spcPct val="0"/>
              </a:spcBef>
              <a:spcAft>
                <a:spcPct val="0"/>
              </a:spcAft>
              <a:defRPr sz="2400">
                <a:solidFill>
                  <a:schemeClr val="tx1"/>
                </a:solidFill>
                <a:latin typeface="Times" pitchFamily="18" charset="0"/>
              </a:defRPr>
            </a:lvl6pPr>
            <a:lvl7pPr algn="ctr" eaLnBrk="0" fontAlgn="base" hangingPunct="0">
              <a:spcBef>
                <a:spcPct val="0"/>
              </a:spcBef>
              <a:spcAft>
                <a:spcPct val="0"/>
              </a:spcAft>
              <a:defRPr sz="2400">
                <a:solidFill>
                  <a:schemeClr val="tx1"/>
                </a:solidFill>
                <a:latin typeface="Times" pitchFamily="18" charset="0"/>
              </a:defRPr>
            </a:lvl7pPr>
            <a:lvl8pPr algn="ctr" eaLnBrk="0" fontAlgn="base" hangingPunct="0">
              <a:spcBef>
                <a:spcPct val="0"/>
              </a:spcBef>
              <a:spcAft>
                <a:spcPct val="0"/>
              </a:spcAft>
              <a:defRPr sz="2400">
                <a:solidFill>
                  <a:schemeClr val="tx1"/>
                </a:solidFill>
                <a:latin typeface="Times" pitchFamily="18" charset="0"/>
              </a:defRPr>
            </a:lvl8pPr>
            <a:lvl9pPr algn="ctr" eaLnBrk="0" fontAlgn="base" hangingPunct="0">
              <a:spcBef>
                <a:spcPct val="0"/>
              </a:spcBef>
              <a:spcAft>
                <a:spcPct val="0"/>
              </a:spcAft>
              <a:defRPr sz="2400">
                <a:solidFill>
                  <a:schemeClr val="tx1"/>
                </a:solidFill>
                <a:latin typeface="Times" pitchFamily="18" charset="0"/>
              </a:defRPr>
            </a:lvl9pPr>
          </a:lstStyle>
          <a:p>
            <a:pPr eaLnBrk="0" fontAlgn="base" hangingPunct="0">
              <a:lnSpc>
                <a:spcPct val="80000"/>
              </a:lnSpc>
              <a:spcBef>
                <a:spcPct val="20000"/>
              </a:spcBef>
              <a:spcAft>
                <a:spcPct val="0"/>
              </a:spcAft>
              <a:buClr>
                <a:srgbClr val="333399"/>
              </a:buClr>
              <a:buSzPct val="100000"/>
            </a:pPr>
            <a:r>
              <a:rPr lang="en-US" altLang="en-US" b="1">
                <a:latin typeface="+mn-lt"/>
                <a:ea typeface="Arial Unicode MS" pitchFamily="34" charset="-128"/>
                <a:cs typeface="Arial" pitchFamily="34" charset="0"/>
              </a:rPr>
              <a:t>Modern techniques</a:t>
            </a:r>
            <a:r>
              <a:rPr lang="en-US" altLang="en-US">
                <a:latin typeface="+mn-lt"/>
                <a:ea typeface="Arial Unicode MS" pitchFamily="34" charset="-128"/>
                <a:cs typeface="Arial" pitchFamily="34" charset="0"/>
              </a:rPr>
              <a:t> are not necessarily positive just because they are recently developed</a:t>
            </a:r>
          </a:p>
        </p:txBody>
      </p:sp>
      <p:sp>
        <p:nvSpPr>
          <p:cNvPr id="7" name="Text Box 6"/>
          <p:cNvSpPr txBox="1">
            <a:spLocks noChangeArrowheads="1"/>
          </p:cNvSpPr>
          <p:nvPr/>
        </p:nvSpPr>
        <p:spPr bwMode="auto">
          <a:xfrm>
            <a:off x="830809" y="2815568"/>
            <a:ext cx="4897438" cy="171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a:defRPr sz="2400">
                <a:solidFill>
                  <a:schemeClr val="tx1"/>
                </a:solidFill>
                <a:latin typeface="Times" pitchFamily="18" charset="0"/>
              </a:defRPr>
            </a:lvl1pPr>
            <a:lvl2pPr>
              <a:defRPr sz="2400">
                <a:solidFill>
                  <a:schemeClr val="tx1"/>
                </a:solidFill>
                <a:latin typeface="Times" pitchFamily="18" charset="0"/>
              </a:defRPr>
            </a:lvl2pPr>
            <a:lvl3pPr>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algn="ctr" eaLnBrk="0" fontAlgn="base" hangingPunct="0">
              <a:spcBef>
                <a:spcPct val="0"/>
              </a:spcBef>
              <a:spcAft>
                <a:spcPct val="0"/>
              </a:spcAft>
              <a:defRPr sz="2400">
                <a:solidFill>
                  <a:schemeClr val="tx1"/>
                </a:solidFill>
                <a:latin typeface="Times" pitchFamily="18" charset="0"/>
              </a:defRPr>
            </a:lvl6pPr>
            <a:lvl7pPr algn="ctr" eaLnBrk="0" fontAlgn="base" hangingPunct="0">
              <a:spcBef>
                <a:spcPct val="0"/>
              </a:spcBef>
              <a:spcAft>
                <a:spcPct val="0"/>
              </a:spcAft>
              <a:defRPr sz="2400">
                <a:solidFill>
                  <a:schemeClr val="tx1"/>
                </a:solidFill>
                <a:latin typeface="Times" pitchFamily="18" charset="0"/>
              </a:defRPr>
            </a:lvl7pPr>
            <a:lvl8pPr algn="ctr" eaLnBrk="0" fontAlgn="base" hangingPunct="0">
              <a:spcBef>
                <a:spcPct val="0"/>
              </a:spcBef>
              <a:spcAft>
                <a:spcPct val="0"/>
              </a:spcAft>
              <a:defRPr sz="2400">
                <a:solidFill>
                  <a:schemeClr val="tx1"/>
                </a:solidFill>
                <a:latin typeface="Times" pitchFamily="18" charset="0"/>
              </a:defRPr>
            </a:lvl8pPr>
            <a:lvl9pPr algn="ctr" eaLnBrk="0" fontAlgn="base" hangingPunct="0">
              <a:spcBef>
                <a:spcPct val="0"/>
              </a:spcBef>
              <a:spcAft>
                <a:spcPct val="0"/>
              </a:spcAft>
              <a:defRPr sz="2400">
                <a:solidFill>
                  <a:schemeClr val="tx1"/>
                </a:solidFill>
                <a:latin typeface="Times" pitchFamily="18" charset="0"/>
              </a:defRPr>
            </a:lvl9pPr>
          </a:lstStyle>
          <a:p>
            <a:pPr algn="ctr" eaLnBrk="0" fontAlgn="base" hangingPunct="0">
              <a:lnSpc>
                <a:spcPct val="80000"/>
              </a:lnSpc>
              <a:spcBef>
                <a:spcPct val="20000"/>
              </a:spcBef>
              <a:spcAft>
                <a:spcPct val="0"/>
              </a:spcAft>
              <a:buClr>
                <a:srgbClr val="333399"/>
              </a:buClr>
              <a:buSzPct val="100000"/>
            </a:pPr>
            <a:r>
              <a:rPr lang="en-US" altLang="en-US">
                <a:latin typeface="+mn-lt"/>
                <a:ea typeface="Arial Unicode MS" pitchFamily="34" charset="-128"/>
                <a:cs typeface="Arial" pitchFamily="34" charset="0"/>
              </a:rPr>
              <a:t>It’s not the question if a method is </a:t>
            </a:r>
          </a:p>
          <a:p>
            <a:pPr algn="ctr" eaLnBrk="0" fontAlgn="base" hangingPunct="0">
              <a:lnSpc>
                <a:spcPct val="80000"/>
              </a:lnSpc>
              <a:spcBef>
                <a:spcPct val="20000"/>
              </a:spcBef>
              <a:spcAft>
                <a:spcPct val="0"/>
              </a:spcAft>
              <a:buClr>
                <a:srgbClr val="333399"/>
              </a:buClr>
              <a:buSzPct val="100000"/>
            </a:pPr>
            <a:r>
              <a:rPr lang="en-US" altLang="en-US" b="1">
                <a:latin typeface="+mn-lt"/>
                <a:ea typeface="Arial Unicode MS" pitchFamily="34" charset="-128"/>
                <a:cs typeface="Arial" pitchFamily="34" charset="0"/>
              </a:rPr>
              <a:t>modern</a:t>
            </a:r>
            <a:r>
              <a:rPr lang="en-US" altLang="en-US">
                <a:latin typeface="+mn-lt"/>
                <a:ea typeface="Arial Unicode MS" pitchFamily="34" charset="-128"/>
                <a:cs typeface="Arial" pitchFamily="34" charset="0"/>
              </a:rPr>
              <a:t> or </a:t>
            </a:r>
            <a:r>
              <a:rPr lang="en-US" altLang="en-US" b="1">
                <a:latin typeface="+mn-lt"/>
                <a:ea typeface="Arial Unicode MS" pitchFamily="34" charset="-128"/>
                <a:cs typeface="Arial" pitchFamily="34" charset="0"/>
              </a:rPr>
              <a:t>old</a:t>
            </a:r>
            <a:r>
              <a:rPr lang="en-US" altLang="en-US">
                <a:latin typeface="+mn-lt"/>
                <a:ea typeface="Arial Unicode MS" pitchFamily="34" charset="-128"/>
                <a:cs typeface="Arial" pitchFamily="34" charset="0"/>
              </a:rPr>
              <a:t> </a:t>
            </a:r>
          </a:p>
          <a:p>
            <a:pPr algn="ctr" eaLnBrk="0" fontAlgn="base" hangingPunct="0">
              <a:lnSpc>
                <a:spcPct val="80000"/>
              </a:lnSpc>
              <a:spcBef>
                <a:spcPct val="20000"/>
              </a:spcBef>
              <a:spcAft>
                <a:spcPct val="0"/>
              </a:spcAft>
              <a:buClr>
                <a:srgbClr val="333399"/>
              </a:buClr>
              <a:buSzPct val="100000"/>
            </a:pPr>
            <a:r>
              <a:rPr lang="en-US" altLang="en-US">
                <a:latin typeface="+mn-lt"/>
                <a:ea typeface="Arial Unicode MS" pitchFamily="34" charset="-128"/>
                <a:cs typeface="Arial" pitchFamily="34" charset="0"/>
              </a:rPr>
              <a:t>the question is if the method is </a:t>
            </a:r>
            <a:r>
              <a:rPr lang="en-US" altLang="en-US" b="1">
                <a:latin typeface="+mn-lt"/>
                <a:ea typeface="Arial Unicode MS" pitchFamily="34" charset="-128"/>
                <a:cs typeface="Arial" pitchFamily="34" charset="0"/>
              </a:rPr>
              <a:t>adequate</a:t>
            </a:r>
            <a:r>
              <a:rPr lang="en-US" altLang="en-US">
                <a:latin typeface="+mn-lt"/>
                <a:ea typeface="Arial Unicode MS" pitchFamily="34" charset="-128"/>
                <a:cs typeface="Arial" pitchFamily="34" charset="0"/>
              </a:rPr>
              <a:t> or </a:t>
            </a:r>
            <a:r>
              <a:rPr lang="en-US" altLang="en-US" b="1">
                <a:latin typeface="+mn-lt"/>
                <a:ea typeface="Arial Unicode MS" pitchFamily="34" charset="-128"/>
                <a:cs typeface="Arial" pitchFamily="34" charset="0"/>
              </a:rPr>
              <a:t>inadequate</a:t>
            </a:r>
            <a:r>
              <a:rPr lang="en-US" altLang="en-US">
                <a:latin typeface="+mn-lt"/>
                <a:ea typeface="Arial Unicode MS" pitchFamily="34" charset="-128"/>
                <a:cs typeface="Arial" pitchFamily="34" charset="0"/>
              </a:rPr>
              <a:t> to solve the problem</a:t>
            </a:r>
          </a:p>
        </p:txBody>
      </p:sp>
      <p:sp>
        <p:nvSpPr>
          <p:cNvPr id="8" name="Text Box 7"/>
          <p:cNvSpPr txBox="1">
            <a:spLocks noChangeArrowheads="1"/>
          </p:cNvSpPr>
          <p:nvPr/>
        </p:nvSpPr>
        <p:spPr bwMode="auto">
          <a:xfrm>
            <a:off x="1361567" y="4960938"/>
            <a:ext cx="4044377" cy="49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18" charset="0"/>
              </a:defRPr>
            </a:lvl1pPr>
            <a:lvl2pPr>
              <a:defRPr sz="2400">
                <a:solidFill>
                  <a:schemeClr val="tx1"/>
                </a:solidFill>
                <a:latin typeface="Times" pitchFamily="18" charset="0"/>
              </a:defRPr>
            </a:lvl2pPr>
            <a:lvl3pPr>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algn="ctr" eaLnBrk="0" fontAlgn="base" hangingPunct="0">
              <a:spcBef>
                <a:spcPct val="0"/>
              </a:spcBef>
              <a:spcAft>
                <a:spcPct val="0"/>
              </a:spcAft>
              <a:defRPr sz="2400">
                <a:solidFill>
                  <a:schemeClr val="tx1"/>
                </a:solidFill>
                <a:latin typeface="Times" pitchFamily="18" charset="0"/>
              </a:defRPr>
            </a:lvl6pPr>
            <a:lvl7pPr algn="ctr" eaLnBrk="0" fontAlgn="base" hangingPunct="0">
              <a:spcBef>
                <a:spcPct val="0"/>
              </a:spcBef>
              <a:spcAft>
                <a:spcPct val="0"/>
              </a:spcAft>
              <a:defRPr sz="2400">
                <a:solidFill>
                  <a:schemeClr val="tx1"/>
                </a:solidFill>
                <a:latin typeface="Times" pitchFamily="18" charset="0"/>
              </a:defRPr>
            </a:lvl7pPr>
            <a:lvl8pPr algn="ctr" eaLnBrk="0" fontAlgn="base" hangingPunct="0">
              <a:spcBef>
                <a:spcPct val="0"/>
              </a:spcBef>
              <a:spcAft>
                <a:spcPct val="0"/>
              </a:spcAft>
              <a:defRPr sz="2400">
                <a:solidFill>
                  <a:schemeClr val="tx1"/>
                </a:solidFill>
                <a:latin typeface="Times" pitchFamily="18" charset="0"/>
              </a:defRPr>
            </a:lvl8pPr>
            <a:lvl9pPr algn="ctr" eaLnBrk="0" fontAlgn="base" hangingPunct="0">
              <a:spcBef>
                <a:spcPct val="0"/>
              </a:spcBef>
              <a:spcAft>
                <a:spcPct val="0"/>
              </a:spcAft>
              <a:defRPr sz="2400">
                <a:solidFill>
                  <a:schemeClr val="tx1"/>
                </a:solidFill>
                <a:latin typeface="Times" pitchFamily="18" charset="0"/>
              </a:defRPr>
            </a:lvl9pPr>
          </a:lstStyle>
          <a:p>
            <a:pPr algn="ctr" eaLnBrk="0" fontAlgn="base" hangingPunct="0">
              <a:lnSpc>
                <a:spcPct val="80000"/>
              </a:lnSpc>
              <a:spcBef>
                <a:spcPct val="20000"/>
              </a:spcBef>
              <a:spcAft>
                <a:spcPct val="0"/>
              </a:spcAft>
              <a:buClr>
                <a:srgbClr val="333399"/>
              </a:buClr>
              <a:buSzPct val="100000"/>
            </a:pPr>
            <a:r>
              <a:rPr lang="en-US" altLang="en-US" sz="3200" b="1">
                <a:latin typeface="+mn-lt"/>
                <a:ea typeface="Arial Unicode MS" pitchFamily="34" charset="-128"/>
                <a:cs typeface="Arial" pitchFamily="34" charset="0"/>
              </a:rPr>
              <a:t>Problems are changing</a:t>
            </a:r>
          </a:p>
        </p:txBody>
      </p:sp>
    </p:spTree>
    <p:extLst>
      <p:ext uri="{BB962C8B-B14F-4D97-AF65-F5344CB8AC3E}">
        <p14:creationId xmlns:p14="http://schemas.microsoft.com/office/powerpoint/2010/main" val="281012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bwMode="auto">
          <a:xfrm>
            <a:off x="0" y="-280141"/>
            <a:ext cx="9143999" cy="1341437"/>
          </a:xfrm>
          <a:prstGeom prst="rect">
            <a:avLst/>
          </a:prstGeom>
        </p:spPr>
        <p:txBody>
          <a:bodyPr vert="horz" lIns="91440" tIns="45720" rIns="91440" bIns="45720" rtlCol="0" anchor="ctr">
            <a:normAutofit/>
          </a:bodyPr>
          <a:lstStyle>
            <a:lvl1pPr algn="ctr">
              <a:spcBef>
                <a:spcPct val="0"/>
              </a:spcBef>
              <a:buNone/>
              <a:defRPr sz="3600" b="1">
                <a:solidFill>
                  <a:schemeClr val="tx2"/>
                </a:solidFill>
                <a:latin typeface="+mj-lt"/>
                <a:ea typeface="+mj-ea"/>
                <a:cs typeface="+mj-cs"/>
              </a:defRPr>
            </a:lvl1pPr>
          </a:lstStyle>
          <a:p>
            <a:r>
              <a:rPr lang="en-US" altLang="ja-JP" sz="3200"/>
              <a:t>Traditional interventions of Flood Management</a:t>
            </a:r>
          </a:p>
        </p:txBody>
      </p:sp>
      <p:grpSp>
        <p:nvGrpSpPr>
          <p:cNvPr id="4" name="Group 3"/>
          <p:cNvGrpSpPr/>
          <p:nvPr/>
        </p:nvGrpSpPr>
        <p:grpSpPr>
          <a:xfrm>
            <a:off x="152400" y="869541"/>
            <a:ext cx="8601869" cy="7376921"/>
            <a:chOff x="197069" y="589072"/>
            <a:chExt cx="8601869" cy="7376921"/>
          </a:xfrm>
        </p:grpSpPr>
        <p:graphicFrame>
          <p:nvGraphicFramePr>
            <p:cNvPr id="5" name="Object 8"/>
            <p:cNvGraphicFramePr>
              <a:graphicFrameLocks noChangeAspect="1"/>
            </p:cNvGraphicFramePr>
            <p:nvPr/>
          </p:nvGraphicFramePr>
          <p:xfrm>
            <a:off x="339150" y="625858"/>
            <a:ext cx="1619250" cy="2185988"/>
          </p:xfrm>
          <a:graphic>
            <a:graphicData uri="http://schemas.openxmlformats.org/presentationml/2006/ole">
              <mc:AlternateContent xmlns:mc="http://schemas.openxmlformats.org/markup-compatibility/2006">
                <mc:Choice xmlns:v="urn:schemas-microsoft-com:vml" Requires="v">
                  <p:oleObj spid="_x0000_s18433" name="Photo Editor Photo" r:id="rId4" imgW="8783276" imgH="11514286" progId="">
                    <p:embed/>
                  </p:oleObj>
                </mc:Choice>
                <mc:Fallback>
                  <p:oleObj name="Photo Editor Photo" r:id="rId4" imgW="8783276" imgH="115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50" y="625858"/>
                          <a:ext cx="1619250" cy="2185988"/>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8"/>
            <p:cNvSpPr txBox="1">
              <a:spLocks noChangeArrowheads="1"/>
            </p:cNvSpPr>
            <p:nvPr/>
          </p:nvSpPr>
          <p:spPr bwMode="auto">
            <a:xfrm>
              <a:off x="1958400" y="589072"/>
              <a:ext cx="68405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000">
                  <a:solidFill>
                    <a:schemeClr val="tx1"/>
                  </a:solidFill>
                  <a:latin typeface="Arial" pitchFamily="34" charset="0"/>
                </a:defRPr>
              </a:lvl1pPr>
              <a:lvl2pPr marL="742950" indent="-285750">
                <a:spcBef>
                  <a:spcPct val="20000"/>
                </a:spcBef>
                <a:buChar char="§"/>
                <a:defRPr>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9pPr>
            </a:lstStyle>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Emphasis on</a:t>
              </a:r>
              <a:r>
                <a:rPr kumimoji="0" lang="en-US" altLang="en-US" sz="1800" b="1" i="0" u="none" strike="noStrike" kern="0" cap="none" spc="0" normalizeH="0" baseline="0" noProof="0">
                  <a:ln>
                    <a:noFill/>
                  </a:ln>
                  <a:solidFill>
                    <a:srgbClr val="000000"/>
                  </a:solidFill>
                  <a:effectLst/>
                  <a:uLnTx/>
                  <a:uFillTx/>
                  <a:latin typeface="+mn-lt"/>
                </a:rPr>
                <a:t> ‘Control’ rather than ‘Management’ </a:t>
              </a:r>
            </a:p>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River </a:t>
              </a:r>
              <a:r>
                <a:rPr kumimoji="0" lang="en-US" altLang="en-US" sz="1800" b="1" i="0" u="none" strike="noStrike" kern="0" cap="none" spc="0" normalizeH="0" baseline="0" noProof="0">
                  <a:ln>
                    <a:noFill/>
                  </a:ln>
                  <a:solidFill>
                    <a:srgbClr val="000000"/>
                  </a:solidFill>
                  <a:effectLst/>
                  <a:uLnTx/>
                  <a:uFillTx/>
                  <a:latin typeface="+mn-lt"/>
                </a:rPr>
                <a:t>morphological </a:t>
              </a:r>
              <a:r>
                <a:rPr kumimoji="0" lang="en-US" altLang="en-US" sz="1800" b="1" i="0" u="none" strike="noStrike" kern="0" cap="none" spc="0" normalizeH="0" baseline="0" noProof="0" err="1">
                  <a:ln>
                    <a:noFill/>
                  </a:ln>
                  <a:solidFill>
                    <a:srgbClr val="000000"/>
                  </a:solidFill>
                  <a:effectLst/>
                  <a:uLnTx/>
                  <a:uFillTx/>
                  <a:latin typeface="+mn-lt"/>
                </a:rPr>
                <a:t>behaviour</a:t>
              </a:r>
              <a:r>
                <a:rPr kumimoji="0" lang="en-US" altLang="en-US" sz="1800" b="1" i="0" u="none" strike="noStrike" kern="0" cap="none" spc="0" normalizeH="0" baseline="0" noProof="0">
                  <a:ln>
                    <a:noFill/>
                  </a:ln>
                  <a:solidFill>
                    <a:srgbClr val="000000"/>
                  </a:solidFill>
                  <a:effectLst/>
                  <a:uLnTx/>
                  <a:uFillTx/>
                  <a:latin typeface="+mn-lt"/>
                </a:rPr>
                <a:t> </a:t>
              </a:r>
              <a:r>
                <a:rPr kumimoji="0" lang="en-US" altLang="en-US" sz="1800" b="0" i="0" u="none" strike="noStrike" kern="0" cap="none" spc="0" normalizeH="0" baseline="0" noProof="0">
                  <a:ln>
                    <a:noFill/>
                  </a:ln>
                  <a:solidFill>
                    <a:srgbClr val="000000"/>
                  </a:solidFill>
                  <a:effectLst/>
                  <a:uLnTx/>
                  <a:uFillTx/>
                  <a:latin typeface="+mn-lt"/>
                </a:rPr>
                <a:t>is not factored </a:t>
              </a:r>
            </a:p>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Structural measures generally </a:t>
              </a:r>
              <a:r>
                <a:rPr kumimoji="0" lang="en-US" altLang="en-US" sz="1800" b="1" i="0" u="none" strike="noStrike" kern="0" cap="none" spc="0" normalizeH="0" baseline="0" noProof="0" err="1">
                  <a:ln>
                    <a:noFill/>
                  </a:ln>
                  <a:solidFill>
                    <a:srgbClr val="000000"/>
                  </a:solidFill>
                  <a:effectLst/>
                  <a:uLnTx/>
                  <a:uFillTx/>
                  <a:latin typeface="+mn-lt"/>
                </a:rPr>
                <a:t>disturbe</a:t>
              </a:r>
              <a:r>
                <a:rPr kumimoji="0" lang="en-US" altLang="en-US" sz="1800" b="1" i="0" u="none" strike="noStrike" kern="0" cap="none" spc="0" normalizeH="0" baseline="0" noProof="0">
                  <a:ln>
                    <a:noFill/>
                  </a:ln>
                  <a:solidFill>
                    <a:srgbClr val="000000"/>
                  </a:solidFill>
                  <a:effectLst/>
                  <a:uLnTx/>
                  <a:uFillTx/>
                  <a:latin typeface="+mn-lt"/>
                </a:rPr>
                <a:t> eco-system </a:t>
              </a:r>
              <a:r>
                <a:rPr kumimoji="0" lang="en-US" altLang="en-US" sz="1800" b="0" i="0" u="none" strike="noStrike" kern="0" cap="none" spc="0" normalizeH="0" baseline="0" noProof="0">
                  <a:ln>
                    <a:noFill/>
                  </a:ln>
                  <a:solidFill>
                    <a:srgbClr val="000000"/>
                  </a:solidFill>
                  <a:effectLst/>
                  <a:uLnTx/>
                  <a:uFillTx/>
                  <a:latin typeface="+mn-lt"/>
                </a:rPr>
                <a:t>balance and give a </a:t>
              </a:r>
              <a:r>
                <a:rPr kumimoji="0" lang="en-US" altLang="en-US" sz="1800" b="1" i="0" u="none" strike="noStrike" kern="0" cap="none" spc="0" normalizeH="0" baseline="0" noProof="0">
                  <a:ln>
                    <a:noFill/>
                  </a:ln>
                  <a:solidFill>
                    <a:srgbClr val="000000"/>
                  </a:solidFill>
                  <a:effectLst/>
                  <a:uLnTx/>
                  <a:uFillTx/>
                  <a:latin typeface="+mn-lt"/>
                </a:rPr>
                <a:t>false sense of security </a:t>
              </a:r>
              <a:r>
                <a:rPr kumimoji="0" lang="en-US" altLang="en-US" sz="1800" b="0" i="0" u="none" strike="noStrike" kern="0" cap="none" spc="0" normalizeH="0" baseline="0" noProof="0">
                  <a:ln>
                    <a:noFill/>
                  </a:ln>
                  <a:solidFill>
                    <a:srgbClr val="000000"/>
                  </a:solidFill>
                  <a:effectLst/>
                  <a:uLnTx/>
                  <a:uFillTx/>
                  <a:latin typeface="+mn-lt"/>
                </a:rPr>
                <a:t>to people</a:t>
              </a:r>
            </a:p>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Rather than mitigating flood risk we largely succeeded in only </a:t>
              </a:r>
              <a:r>
                <a:rPr kumimoji="0" lang="en-US" altLang="en-US" sz="1800" b="1" i="0" u="none" strike="noStrike" kern="0" cap="none" spc="0" normalizeH="0" baseline="0" noProof="0">
                  <a:ln>
                    <a:noFill/>
                  </a:ln>
                  <a:solidFill>
                    <a:srgbClr val="000000"/>
                  </a:solidFill>
                  <a:effectLst/>
                  <a:uLnTx/>
                  <a:uFillTx/>
                  <a:latin typeface="+mn-lt"/>
                </a:rPr>
                <a:t>shifting</a:t>
              </a:r>
              <a:r>
                <a:rPr kumimoji="0" lang="en-US" altLang="en-US" sz="1800" b="0" i="0" u="none" strike="noStrike" kern="0" cap="none" spc="0" normalizeH="0" baseline="0" noProof="0">
                  <a:ln>
                    <a:noFill/>
                  </a:ln>
                  <a:solidFill>
                    <a:srgbClr val="000000"/>
                  </a:solidFill>
                  <a:effectLst/>
                  <a:uLnTx/>
                  <a:uFillTx/>
                  <a:latin typeface="+mn-lt"/>
                </a:rPr>
                <a:t> them </a:t>
              </a:r>
              <a:r>
                <a:rPr kumimoji="0" lang="en-US" altLang="en-US" sz="1800" b="1" i="0" u="none" strike="noStrike" kern="0" cap="none" spc="0" normalizeH="0" baseline="0" noProof="0">
                  <a:ln>
                    <a:noFill/>
                  </a:ln>
                  <a:solidFill>
                    <a:srgbClr val="000000"/>
                  </a:solidFill>
                  <a:effectLst/>
                  <a:uLnTx/>
                  <a:uFillTx/>
                  <a:latin typeface="+mn-lt"/>
                </a:rPr>
                <a:t>spatially &amp; temporarily</a:t>
              </a:r>
            </a:p>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Planned in isolation from other development issues and on local scales (</a:t>
              </a:r>
              <a:r>
                <a:rPr kumimoji="0" lang="en-US" altLang="en-US" sz="1800" b="1" i="0" u="none" strike="noStrike" kern="0" cap="none" spc="0" normalizeH="0" baseline="0" noProof="0">
                  <a:ln>
                    <a:noFill/>
                  </a:ln>
                  <a:solidFill>
                    <a:srgbClr val="000000"/>
                  </a:solidFill>
                  <a:effectLst/>
                  <a:uLnTx/>
                  <a:uFillTx/>
                  <a:latin typeface="+mn-lt"/>
                </a:rPr>
                <a:t>local and partial solution</a:t>
              </a:r>
              <a:r>
                <a:rPr kumimoji="0" lang="en-US" altLang="en-US" sz="1800" b="0" i="0" u="none" strike="noStrike" kern="0" cap="none" spc="0" normalizeH="0" baseline="0" noProof="0">
                  <a:ln>
                    <a:noFill/>
                  </a:ln>
                  <a:solidFill>
                    <a:srgbClr val="000000"/>
                  </a:solidFill>
                  <a:effectLst/>
                  <a:uLnTx/>
                  <a:uFillTx/>
                  <a:latin typeface="+mn-lt"/>
                </a:rPr>
                <a:t>)</a:t>
              </a:r>
            </a:p>
          </p:txBody>
        </p:sp>
        <p:sp>
          <p:nvSpPr>
            <p:cNvPr id="8" name="Rectangle 8"/>
            <p:cNvSpPr txBox="1">
              <a:spLocks noChangeArrowheads="1"/>
            </p:cNvSpPr>
            <p:nvPr/>
          </p:nvSpPr>
          <p:spPr bwMode="auto">
            <a:xfrm>
              <a:off x="197069" y="3068556"/>
              <a:ext cx="54006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000">
                  <a:solidFill>
                    <a:schemeClr val="tx1"/>
                  </a:solidFill>
                  <a:latin typeface="Arial" pitchFamily="34" charset="0"/>
                </a:defRPr>
              </a:lvl1pPr>
              <a:lvl2pPr marL="990600" indent="-533400">
                <a:spcBef>
                  <a:spcPct val="20000"/>
                </a:spcBef>
                <a:buChar char="§"/>
                <a:defRPr>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9pPr>
            </a:lstStyle>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Problem primarily addressed based on   engineering solutions (</a:t>
              </a:r>
              <a:r>
                <a:rPr kumimoji="0" lang="en-US" altLang="en-US" sz="1800" b="1" i="0" u="none" strike="noStrike" kern="0" cap="none" spc="0" normalizeH="0" baseline="0" noProof="0" err="1">
                  <a:ln>
                    <a:noFill/>
                  </a:ln>
                  <a:solidFill>
                    <a:srgbClr val="000000"/>
                  </a:solidFill>
                  <a:effectLst/>
                  <a:uLnTx/>
                  <a:uFillTx/>
                  <a:latin typeface="+mn-lt"/>
                </a:rPr>
                <a:t>monodisciplinary</a:t>
              </a:r>
              <a:r>
                <a:rPr kumimoji="0" lang="en-US" altLang="en-US" sz="1800" b="0" i="0" u="none" strike="noStrike" kern="0" cap="none" spc="0" normalizeH="0" baseline="0" noProof="0">
                  <a:ln>
                    <a:noFill/>
                  </a:ln>
                  <a:solidFill>
                    <a:srgbClr val="000000"/>
                  </a:solidFill>
                  <a:effectLst/>
                  <a:uLnTx/>
                  <a:uFillTx/>
                  <a:latin typeface="+mn-lt"/>
                </a:rPr>
                <a:t>)</a:t>
              </a:r>
            </a:p>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Comprehensive flood management policies are </a:t>
              </a:r>
              <a:r>
                <a:rPr kumimoji="0" lang="en-US" altLang="en-US" sz="1800" b="1" i="0" u="none" strike="noStrike" kern="0" cap="none" spc="0" normalizeH="0" baseline="0" noProof="0">
                  <a:ln>
                    <a:noFill/>
                  </a:ln>
                  <a:solidFill>
                    <a:srgbClr val="000000"/>
                  </a:solidFill>
                  <a:effectLst/>
                  <a:uLnTx/>
                  <a:uFillTx/>
                  <a:latin typeface="+mn-lt"/>
                </a:rPr>
                <a:t>neglected policy issues</a:t>
              </a:r>
            </a:p>
            <a:p>
              <a:pPr marL="533400" marR="0" lvl="0"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800" b="0" i="0" u="none" strike="noStrike" kern="0" cap="none" spc="0" normalizeH="0" baseline="0" noProof="0">
                  <a:ln>
                    <a:noFill/>
                  </a:ln>
                  <a:solidFill>
                    <a:srgbClr val="000000"/>
                  </a:solidFill>
                  <a:effectLst/>
                  <a:uLnTx/>
                  <a:uFillTx/>
                  <a:latin typeface="+mn-lt"/>
                </a:rPr>
                <a:t>Non-structural measures: </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600" b="0" i="0" u="none" strike="noStrike" kern="0" cap="none" spc="0" normalizeH="0" baseline="0" noProof="0">
                  <a:ln>
                    <a:noFill/>
                  </a:ln>
                  <a:solidFill>
                    <a:srgbClr val="000000"/>
                  </a:solidFill>
                  <a:effectLst/>
                  <a:uLnTx/>
                  <a:uFillTx/>
                  <a:latin typeface="+mn-lt"/>
                </a:rPr>
                <a:t>weak coordination</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600" b="0" i="0" u="none" strike="noStrike" kern="0" cap="none" spc="0" normalizeH="0" baseline="0" noProof="0">
                  <a:ln>
                    <a:noFill/>
                  </a:ln>
                  <a:solidFill>
                    <a:srgbClr val="000000"/>
                  </a:solidFill>
                  <a:effectLst/>
                  <a:uLnTx/>
                  <a:uFillTx/>
                  <a:latin typeface="+mn-lt"/>
                </a:rPr>
                <a:t>poor communication strategies</a:t>
              </a:r>
            </a:p>
            <a:p>
              <a:pPr marL="990600" marR="0" lvl="1" indent="-533400" defTabSz="914400" eaLnBrk="0" fontAlgn="base" latinLnBrk="0" hangingPunct="0">
                <a:lnSpc>
                  <a:spcPct val="100000"/>
                </a:lnSpc>
                <a:spcBef>
                  <a:spcPct val="20000"/>
                </a:spcBef>
                <a:spcAft>
                  <a:spcPct val="0"/>
                </a:spcAft>
                <a:buClr>
                  <a:srgbClr val="FF9900"/>
                </a:buClr>
                <a:buSzTx/>
                <a:buFont typeface="Wingdings" pitchFamily="2" charset="2"/>
                <a:buChar char="§"/>
                <a:tabLst/>
                <a:defRPr/>
              </a:pPr>
              <a:r>
                <a:rPr kumimoji="0" lang="en-US" altLang="en-US" sz="1600" b="0" i="0" u="none" strike="noStrike" kern="0" cap="none" spc="0" normalizeH="0" baseline="0" noProof="0">
                  <a:ln>
                    <a:noFill/>
                  </a:ln>
                  <a:solidFill>
                    <a:srgbClr val="000000"/>
                  </a:solidFill>
                  <a:effectLst/>
                  <a:uLnTx/>
                  <a:uFillTx/>
                  <a:latin typeface="+mn-lt"/>
                </a:rPr>
                <a:t>limited or passive community participation</a:t>
              </a: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5898" y="3560353"/>
            <a:ext cx="3111689" cy="20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75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vert="horz" lIns="91440" tIns="45720" rIns="91440" bIns="45720" rtlCol="0" anchor="ctr">
            <a:noAutofit/>
          </a:bodyPr>
          <a:lstStyle/>
          <a:p>
            <a:r>
              <a:rPr lang="fr-FR" altLang="en-US" sz="4000" b="1" err="1">
                <a:solidFill>
                  <a:schemeClr val="tx2"/>
                </a:solidFill>
              </a:rPr>
              <a:t>Paradigm</a:t>
            </a:r>
            <a:r>
              <a:rPr lang="fr-FR" altLang="en-US" sz="4000" b="1">
                <a:solidFill>
                  <a:schemeClr val="tx2"/>
                </a:solidFill>
              </a:rPr>
              <a:t> shift </a:t>
            </a:r>
            <a:r>
              <a:rPr lang="fr-FR" altLang="en-US" sz="4000" b="1" err="1">
                <a:solidFill>
                  <a:schemeClr val="tx2"/>
                </a:solidFill>
              </a:rPr>
              <a:t>required</a:t>
            </a:r>
            <a:br>
              <a:rPr lang="fr-FR" altLang="en-US" sz="4000" b="1">
                <a:solidFill>
                  <a:schemeClr val="tx2"/>
                </a:solidFill>
              </a:rPr>
            </a:br>
            <a:endParaRPr lang="en-US" sz="4000" b="1">
              <a:solidFill>
                <a:schemeClr val="tx2"/>
              </a:solidFill>
            </a:endParaRPr>
          </a:p>
        </p:txBody>
      </p:sp>
      <p:sp>
        <p:nvSpPr>
          <p:cNvPr id="3" name="Rectangle 3"/>
          <p:cNvSpPr txBox="1">
            <a:spLocks noChangeArrowheads="1"/>
          </p:cNvSpPr>
          <p:nvPr/>
        </p:nvSpPr>
        <p:spPr bwMode="auto">
          <a:xfrm>
            <a:off x="1785937" y="1353344"/>
            <a:ext cx="71786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16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eaLnBrk="1" hangingPunct="1">
              <a:lnSpc>
                <a:spcPct val="80000"/>
              </a:lnSpc>
            </a:pPr>
            <a:r>
              <a:rPr lang="en-US" altLang="en-US" sz="2400" kern="0">
                <a:latin typeface="+mn-lt"/>
              </a:rPr>
              <a:t>From defensive to </a:t>
            </a:r>
            <a:r>
              <a:rPr lang="en-US" altLang="en-US" sz="2400" b="1" kern="0">
                <a:latin typeface="+mn-lt"/>
              </a:rPr>
              <a:t>pro-active</a:t>
            </a:r>
            <a:r>
              <a:rPr lang="en-US" altLang="en-US" sz="2400" kern="0">
                <a:solidFill>
                  <a:srgbClr val="2B3C85"/>
                </a:solidFill>
                <a:latin typeface="+mn-lt"/>
                <a:ea typeface="Arial Unicode MS" pitchFamily="34" charset="-128"/>
                <a:cs typeface="Arial" pitchFamily="34" charset="0"/>
              </a:rPr>
              <a:t> </a:t>
            </a:r>
            <a:r>
              <a:rPr lang="en-US" altLang="en-US" sz="2400" kern="0">
                <a:latin typeface="+mn-lt"/>
              </a:rPr>
              <a:t>approaches;</a:t>
            </a:r>
          </a:p>
          <a:p>
            <a:pPr eaLnBrk="1" hangingPunct="1">
              <a:lnSpc>
                <a:spcPct val="80000"/>
              </a:lnSpc>
            </a:pPr>
            <a:endParaRPr lang="en-US" altLang="en-US" sz="2400" kern="0">
              <a:solidFill>
                <a:srgbClr val="2B3C85"/>
              </a:solidFill>
              <a:latin typeface="+mn-lt"/>
              <a:ea typeface="Arial Unicode MS" pitchFamily="34" charset="-128"/>
              <a:cs typeface="Arial Unicode MS" pitchFamily="34" charset="-128"/>
            </a:endParaRPr>
          </a:p>
          <a:p>
            <a:pPr eaLnBrk="1" hangingPunct="1">
              <a:lnSpc>
                <a:spcPct val="80000"/>
              </a:lnSpc>
            </a:pPr>
            <a:r>
              <a:rPr lang="en-US" altLang="en-US" sz="2400" kern="0">
                <a:latin typeface="+mn-lt"/>
              </a:rPr>
              <a:t>From Ad-hoc to</a:t>
            </a:r>
            <a:r>
              <a:rPr lang="en-US" altLang="en-US" sz="2400" b="1" kern="0">
                <a:latin typeface="+mn-lt"/>
              </a:rPr>
              <a:t> Integrated Flood Management</a:t>
            </a:r>
          </a:p>
          <a:p>
            <a:pPr eaLnBrk="1" hangingPunct="1">
              <a:lnSpc>
                <a:spcPct val="80000"/>
              </a:lnSpc>
            </a:pPr>
            <a:endParaRPr lang="en-US" altLang="en-US" sz="2400" kern="0">
              <a:solidFill>
                <a:srgbClr val="2B3C85"/>
              </a:solidFill>
              <a:latin typeface="+mn-lt"/>
              <a:ea typeface="Arial Unicode MS" pitchFamily="34" charset="-128"/>
              <a:cs typeface="Arial Unicode MS" pitchFamily="34" charset="-128"/>
            </a:endParaRPr>
          </a:p>
          <a:p>
            <a:pPr eaLnBrk="1" hangingPunct="1">
              <a:lnSpc>
                <a:spcPct val="80000"/>
              </a:lnSpc>
            </a:pPr>
            <a:r>
              <a:rPr lang="en-US" altLang="en-US" sz="2400" kern="0">
                <a:latin typeface="+mn-lt"/>
              </a:rPr>
              <a:t>Towards a </a:t>
            </a:r>
            <a:r>
              <a:rPr lang="en-US" altLang="en-US" sz="2400" b="1" kern="0">
                <a:latin typeface="+mn-lt"/>
              </a:rPr>
              <a:t>culture of prevention </a:t>
            </a:r>
            <a:r>
              <a:rPr lang="en-US" altLang="en-US" sz="2400" kern="0">
                <a:latin typeface="+mn-lt"/>
              </a:rPr>
              <a:t>by managing flood risk &amp; living with floods;</a:t>
            </a:r>
          </a:p>
          <a:p>
            <a:pPr eaLnBrk="1" hangingPunct="1">
              <a:lnSpc>
                <a:spcPct val="80000"/>
              </a:lnSpc>
            </a:pPr>
            <a:endParaRPr lang="en-US" altLang="en-US" sz="2400" kern="0">
              <a:solidFill>
                <a:srgbClr val="2B3C85"/>
              </a:solidFill>
              <a:latin typeface="+mn-lt"/>
              <a:ea typeface="Arial Unicode MS" pitchFamily="34" charset="-128"/>
              <a:cs typeface="Arial Unicode MS" pitchFamily="34" charset="-128"/>
            </a:endParaRPr>
          </a:p>
          <a:p>
            <a:pPr eaLnBrk="1" hangingPunct="1">
              <a:lnSpc>
                <a:spcPct val="80000"/>
              </a:lnSpc>
            </a:pPr>
            <a:r>
              <a:rPr lang="en-US" altLang="en-US" sz="2400" b="1" kern="0">
                <a:latin typeface="+mn-lt"/>
              </a:rPr>
              <a:t>Balancing flood risk </a:t>
            </a:r>
            <a:r>
              <a:rPr lang="en-US" altLang="en-US" sz="2400" kern="0">
                <a:latin typeface="+mn-lt"/>
              </a:rPr>
              <a:t>and achieving sustainable development needs;</a:t>
            </a:r>
          </a:p>
          <a:p>
            <a:pPr eaLnBrk="1" hangingPunct="1">
              <a:lnSpc>
                <a:spcPct val="80000"/>
              </a:lnSpc>
            </a:pPr>
            <a:endParaRPr lang="en-US" altLang="en-US" sz="2400" kern="0">
              <a:solidFill>
                <a:srgbClr val="2B3C85"/>
              </a:solidFill>
              <a:latin typeface="+mn-lt"/>
              <a:ea typeface="Arial Unicode MS" pitchFamily="34" charset="-128"/>
              <a:cs typeface="Arial Unicode MS" pitchFamily="34" charset="-128"/>
            </a:endParaRPr>
          </a:p>
          <a:p>
            <a:pPr eaLnBrk="1" hangingPunct="1">
              <a:lnSpc>
                <a:spcPct val="80000"/>
              </a:lnSpc>
            </a:pPr>
            <a:r>
              <a:rPr lang="en-US" altLang="en-US" sz="2400" b="1" kern="0">
                <a:latin typeface="+mn-lt"/>
              </a:rPr>
              <a:t>Change in decision making processes </a:t>
            </a:r>
            <a:r>
              <a:rPr lang="en-US" altLang="en-US" sz="2400" kern="0">
                <a:latin typeface="+mn-lt"/>
              </a:rPr>
              <a:t>to include risk management approaches.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457052"/>
            <a:ext cx="1646237"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99" y="3620129"/>
            <a:ext cx="164623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55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r-CH" altLang="it-CH" sz="4000" b="1">
                <a:solidFill>
                  <a:schemeClr val="tx2"/>
                </a:solidFill>
              </a:rPr>
              <a:t>Integrated Flood Management </a:t>
            </a:r>
            <a:br>
              <a:rPr lang="fr-CH" altLang="it-CH" sz="4000" b="1">
                <a:solidFill>
                  <a:schemeClr val="tx2"/>
                </a:solidFill>
              </a:rPr>
            </a:br>
            <a:r>
              <a:rPr lang="fr-CH" altLang="it-CH" sz="4000" b="1" err="1">
                <a:solidFill>
                  <a:schemeClr val="tx2"/>
                </a:solidFill>
              </a:rPr>
              <a:t>definition</a:t>
            </a:r>
            <a:endParaRPr lang="en-US" sz="4000" b="1">
              <a:solidFill>
                <a:schemeClr val="tx2"/>
              </a:solidFill>
            </a:endParaRPr>
          </a:p>
        </p:txBody>
      </p:sp>
      <p:sp>
        <p:nvSpPr>
          <p:cNvPr id="6" name="Rectangle 2"/>
          <p:cNvSpPr/>
          <p:nvPr/>
        </p:nvSpPr>
        <p:spPr>
          <a:xfrm>
            <a:off x="540921" y="1375558"/>
            <a:ext cx="3686101" cy="3539430"/>
          </a:xfrm>
          <a:prstGeom prst="rect">
            <a:avLst/>
          </a:prstGeom>
        </p:spPr>
        <p:txBody>
          <a:bodyPr wrap="square" lIns="91440" tIns="45720" rIns="91440" bIns="45720" anchor="t">
            <a:spAutoFit/>
          </a:bodyPr>
          <a:lstStyle/>
          <a:p>
            <a:pPr algn="ctr"/>
            <a:r>
              <a:rPr lang="es-ES_tradnl" altLang="zh-CN" sz="2000">
                <a:ea typeface="MS PGothic"/>
              </a:rPr>
              <a:t>“</a:t>
            </a:r>
            <a:r>
              <a:rPr lang="es-ES_tradnl" altLang="zh-CN" sz="2000" err="1">
                <a:ea typeface="MS PGothic"/>
              </a:rPr>
              <a:t>Integrated</a:t>
            </a:r>
            <a:r>
              <a:rPr lang="es-ES_tradnl" altLang="zh-CN" sz="2000">
                <a:ea typeface="MS PGothic"/>
              </a:rPr>
              <a:t> </a:t>
            </a:r>
            <a:r>
              <a:rPr lang="es-ES_tradnl" altLang="zh-CN" sz="2000" err="1">
                <a:ea typeface="MS PGothic"/>
              </a:rPr>
              <a:t>Flood</a:t>
            </a:r>
            <a:r>
              <a:rPr lang="es-ES_tradnl" altLang="zh-CN" sz="2000">
                <a:ea typeface="MS PGothic"/>
              </a:rPr>
              <a:t> Management </a:t>
            </a:r>
            <a:r>
              <a:rPr lang="es-ES_tradnl" altLang="zh-CN" sz="2000" err="1">
                <a:ea typeface="MS PGothic"/>
              </a:rPr>
              <a:t>is</a:t>
            </a:r>
            <a:r>
              <a:rPr lang="es-ES_tradnl" altLang="zh-CN" sz="2000">
                <a:ea typeface="MS PGothic"/>
              </a:rPr>
              <a:t> a </a:t>
            </a:r>
            <a:r>
              <a:rPr lang="es-ES_tradnl" altLang="zh-CN" sz="2000" err="1">
                <a:ea typeface="MS PGothic"/>
              </a:rPr>
              <a:t>process</a:t>
            </a:r>
            <a:r>
              <a:rPr lang="es-ES_tradnl" altLang="zh-CN" sz="2000">
                <a:ea typeface="MS PGothic"/>
              </a:rPr>
              <a:t> </a:t>
            </a:r>
            <a:r>
              <a:rPr lang="es-ES_tradnl" altLang="zh-CN" sz="2000" err="1">
                <a:ea typeface="MS PGothic"/>
              </a:rPr>
              <a:t>that</a:t>
            </a:r>
            <a:r>
              <a:rPr lang="es-ES_tradnl" altLang="zh-CN" sz="2000">
                <a:ea typeface="MS PGothic"/>
              </a:rPr>
              <a:t> </a:t>
            </a:r>
            <a:r>
              <a:rPr lang="es-ES_tradnl" altLang="zh-CN" sz="2000" err="1">
                <a:ea typeface="MS PGothic"/>
              </a:rPr>
              <a:t>promotes</a:t>
            </a:r>
            <a:r>
              <a:rPr lang="es-ES_tradnl" altLang="zh-CN" sz="2000">
                <a:ea typeface="MS PGothic"/>
              </a:rPr>
              <a:t> </a:t>
            </a:r>
            <a:r>
              <a:rPr lang="es-ES_tradnl" altLang="zh-CN" sz="2000" err="1">
                <a:ea typeface="MS PGothic"/>
              </a:rPr>
              <a:t>an</a:t>
            </a:r>
            <a:r>
              <a:rPr lang="es-ES_tradnl" altLang="zh-CN" sz="2000">
                <a:ea typeface="MS PGothic"/>
              </a:rPr>
              <a:t> </a:t>
            </a:r>
            <a:r>
              <a:rPr lang="es-ES_tradnl" altLang="zh-CN" sz="2000" err="1">
                <a:ea typeface="MS PGothic"/>
              </a:rPr>
              <a:t>integrated</a:t>
            </a:r>
            <a:r>
              <a:rPr lang="es-ES_tradnl" altLang="zh-CN" sz="2000">
                <a:ea typeface="MS PGothic"/>
              </a:rPr>
              <a:t>, as </a:t>
            </a:r>
            <a:r>
              <a:rPr lang="es-ES_tradnl" altLang="zh-CN" sz="2000" err="1">
                <a:ea typeface="MS PGothic"/>
              </a:rPr>
              <a:t>opposed</a:t>
            </a:r>
            <a:r>
              <a:rPr lang="es-ES_tradnl" altLang="zh-CN" sz="2000">
                <a:ea typeface="MS PGothic"/>
              </a:rPr>
              <a:t> </a:t>
            </a:r>
            <a:r>
              <a:rPr lang="es-ES_tradnl" altLang="zh-CN" sz="2000" err="1">
                <a:ea typeface="MS PGothic"/>
              </a:rPr>
              <a:t>to</a:t>
            </a:r>
            <a:r>
              <a:rPr lang="es-ES_tradnl" altLang="zh-CN" sz="2000">
                <a:ea typeface="MS PGothic"/>
              </a:rPr>
              <a:t> </a:t>
            </a:r>
            <a:r>
              <a:rPr lang="es-ES_tradnl" altLang="zh-CN" sz="2000" err="1">
                <a:ea typeface="MS PGothic"/>
              </a:rPr>
              <a:t>fragmented</a:t>
            </a:r>
            <a:r>
              <a:rPr lang="es-ES_tradnl" altLang="zh-CN" sz="2000">
                <a:ea typeface="MS PGothic"/>
              </a:rPr>
              <a:t>, </a:t>
            </a:r>
            <a:r>
              <a:rPr lang="es-ES_tradnl" altLang="zh-CN" sz="2000" err="1">
                <a:ea typeface="MS PGothic"/>
              </a:rPr>
              <a:t>approach</a:t>
            </a:r>
            <a:r>
              <a:rPr lang="es-ES_tradnl" altLang="zh-CN" sz="2000">
                <a:ea typeface="MS PGothic"/>
              </a:rPr>
              <a:t> </a:t>
            </a:r>
            <a:r>
              <a:rPr lang="es-ES_tradnl" altLang="zh-CN" sz="2000" err="1">
                <a:ea typeface="MS PGothic"/>
              </a:rPr>
              <a:t>to</a:t>
            </a:r>
            <a:r>
              <a:rPr lang="es-ES_tradnl" altLang="zh-CN" sz="2000">
                <a:ea typeface="MS PGothic"/>
              </a:rPr>
              <a:t> </a:t>
            </a:r>
            <a:r>
              <a:rPr lang="es-ES_tradnl" altLang="zh-CN" sz="2000" err="1">
                <a:ea typeface="MS PGothic"/>
              </a:rPr>
              <a:t>managing</a:t>
            </a:r>
            <a:r>
              <a:rPr lang="es-ES_tradnl" altLang="zh-CN" sz="2000">
                <a:ea typeface="MS PGothic"/>
              </a:rPr>
              <a:t> </a:t>
            </a:r>
            <a:r>
              <a:rPr lang="es-ES_tradnl" altLang="zh-CN" sz="2000" err="1">
                <a:ea typeface="MS PGothic"/>
              </a:rPr>
              <a:t>floods</a:t>
            </a:r>
            <a:r>
              <a:rPr lang="es-ES_tradnl" altLang="zh-CN" sz="2000">
                <a:ea typeface="MS PGothic"/>
              </a:rPr>
              <a:t>. </a:t>
            </a:r>
            <a:endParaRPr lang="es-ES_tradnl" altLang="zh-CN" sz="2000">
              <a:ea typeface="MS PGothic" pitchFamily="34" charset="-128"/>
              <a:cs typeface="Calibri"/>
            </a:endParaRPr>
          </a:p>
          <a:p>
            <a:pPr algn="ctr"/>
            <a:endParaRPr lang="es-ES_tradnl" altLang="zh-CN" sz="2000">
              <a:ea typeface="MS PGothic"/>
              <a:cs typeface="Calibri"/>
            </a:endParaRPr>
          </a:p>
          <a:p>
            <a:pPr algn="ctr"/>
            <a:r>
              <a:rPr lang="es-UY" altLang="zh-CN" sz="2000">
                <a:ea typeface="MS PGothic"/>
              </a:rPr>
              <a:t>IFM </a:t>
            </a:r>
            <a:r>
              <a:rPr lang="es-UY" altLang="zh-CN" sz="2000" err="1">
                <a:ea typeface="MS PGothic"/>
              </a:rPr>
              <a:t>keeps</a:t>
            </a:r>
            <a:r>
              <a:rPr lang="es-UY" altLang="zh-CN" sz="2000">
                <a:ea typeface="MS PGothic"/>
              </a:rPr>
              <a:t> in </a:t>
            </a:r>
            <a:r>
              <a:rPr lang="es-UY" altLang="zh-CN" sz="2000" err="1">
                <a:ea typeface="MS PGothic"/>
              </a:rPr>
              <a:t>consideration</a:t>
            </a:r>
            <a:r>
              <a:rPr lang="es-UY" altLang="zh-CN" sz="2000">
                <a:ea typeface="MS PGothic"/>
              </a:rPr>
              <a:t> </a:t>
            </a:r>
            <a:r>
              <a:rPr lang="es-UY" altLang="zh-CN" sz="2000" b="1" err="1">
                <a:ea typeface="MS PGothic"/>
              </a:rPr>
              <a:t>environmental</a:t>
            </a:r>
            <a:r>
              <a:rPr lang="es-UY" altLang="zh-CN" sz="2000" b="1">
                <a:ea typeface="MS PGothic"/>
              </a:rPr>
              <a:t> </a:t>
            </a:r>
            <a:r>
              <a:rPr lang="es-UY" altLang="zh-CN" sz="2000" b="1" err="1">
                <a:ea typeface="MS PGothic"/>
              </a:rPr>
              <a:t>preservation</a:t>
            </a:r>
            <a:r>
              <a:rPr lang="es-UY" altLang="zh-CN" sz="2000">
                <a:ea typeface="MS PGothic"/>
              </a:rPr>
              <a:t>, </a:t>
            </a:r>
            <a:r>
              <a:rPr lang="es-UY" altLang="zh-CN" sz="2000" err="1">
                <a:ea typeface="MS PGothic"/>
              </a:rPr>
              <a:t>balancing</a:t>
            </a:r>
            <a:r>
              <a:rPr lang="es-UY" altLang="zh-CN" sz="2000">
                <a:ea typeface="MS PGothic"/>
              </a:rPr>
              <a:t> </a:t>
            </a:r>
            <a:r>
              <a:rPr lang="es-UY" altLang="zh-CN" sz="2000" err="1">
                <a:ea typeface="MS PGothic"/>
              </a:rPr>
              <a:t>development</a:t>
            </a:r>
            <a:r>
              <a:rPr lang="es-UY" altLang="zh-CN" sz="2000">
                <a:ea typeface="MS PGothic"/>
              </a:rPr>
              <a:t> </a:t>
            </a:r>
            <a:r>
              <a:rPr lang="es-UY" altLang="zh-CN" sz="2000" err="1">
                <a:ea typeface="MS PGothic"/>
              </a:rPr>
              <a:t>needs</a:t>
            </a:r>
            <a:r>
              <a:rPr lang="es-UY" altLang="zh-CN" sz="2000">
                <a:ea typeface="MS PGothic"/>
              </a:rPr>
              <a:t> </a:t>
            </a:r>
            <a:r>
              <a:rPr lang="es-UY" altLang="zh-CN" sz="2000" err="1">
                <a:ea typeface="MS PGothic"/>
              </a:rPr>
              <a:t>with</a:t>
            </a:r>
            <a:r>
              <a:rPr lang="es-UY" altLang="zh-CN" sz="2000">
                <a:ea typeface="MS PGothic"/>
              </a:rPr>
              <a:t> </a:t>
            </a:r>
            <a:r>
              <a:rPr lang="es-UY" altLang="zh-CN" sz="2000" err="1">
                <a:ea typeface="MS PGothic"/>
              </a:rPr>
              <a:t>flood</a:t>
            </a:r>
            <a:r>
              <a:rPr lang="es-UY" altLang="zh-CN" sz="2000">
                <a:ea typeface="MS PGothic"/>
              </a:rPr>
              <a:t> </a:t>
            </a:r>
            <a:r>
              <a:rPr lang="es-UY" altLang="zh-CN" sz="2000" err="1">
                <a:ea typeface="MS PGothic"/>
              </a:rPr>
              <a:t>risk</a:t>
            </a:r>
            <a:r>
              <a:rPr lang="es-UY" altLang="zh-CN" sz="2000">
                <a:ea typeface="MS PGothic"/>
              </a:rPr>
              <a:t> </a:t>
            </a:r>
            <a:r>
              <a:rPr lang="es-UY" altLang="zh-CN" sz="2000" err="1">
                <a:ea typeface="MS PGothic"/>
              </a:rPr>
              <a:t>towards</a:t>
            </a:r>
            <a:r>
              <a:rPr lang="es-UY" altLang="zh-CN" sz="2000">
                <a:ea typeface="MS PGothic"/>
              </a:rPr>
              <a:t> a </a:t>
            </a:r>
            <a:r>
              <a:rPr lang="es-UY" altLang="zh-CN" sz="2000" b="1" err="1">
                <a:ea typeface="MS PGothic"/>
              </a:rPr>
              <a:t>sustainable</a:t>
            </a:r>
            <a:r>
              <a:rPr lang="es-UY" altLang="zh-CN" sz="2000" b="1">
                <a:ea typeface="MS PGothic"/>
              </a:rPr>
              <a:t> </a:t>
            </a:r>
            <a:r>
              <a:rPr lang="es-UY" altLang="zh-CN" sz="2000" b="1" err="1">
                <a:ea typeface="MS PGothic"/>
              </a:rPr>
              <a:t>development</a:t>
            </a:r>
            <a:r>
              <a:rPr lang="es-UY" altLang="zh-CN" sz="2400">
                <a:ea typeface="MS PGothic"/>
              </a:rPr>
              <a:t>”</a:t>
            </a:r>
            <a:endParaRPr lang="es-UY" altLang="zh-CN" sz="2400">
              <a:ea typeface="MS PGothic"/>
              <a:cs typeface="Calibri"/>
            </a:endParaRPr>
          </a:p>
        </p:txBody>
      </p:sp>
      <p:pic>
        <p:nvPicPr>
          <p:cNvPr id="5" name="Picture 6" descr="Diagram&#10;&#10;Description automatically generated">
            <a:extLst>
              <a:ext uri="{FF2B5EF4-FFF2-40B4-BE49-F238E27FC236}">
                <a16:creationId xmlns:a16="http://schemas.microsoft.com/office/drawing/2014/main" id="{CEDEDFE0-9246-484D-8754-35EAA01B0911}"/>
              </a:ext>
            </a:extLst>
          </p:cNvPr>
          <p:cNvPicPr>
            <a:picLocks noChangeAspect="1"/>
          </p:cNvPicPr>
          <p:nvPr/>
        </p:nvPicPr>
        <p:blipFill>
          <a:blip r:embed="rId3"/>
          <a:stretch>
            <a:fillRect/>
          </a:stretch>
        </p:blipFill>
        <p:spPr>
          <a:xfrm>
            <a:off x="4488872" y="1849960"/>
            <a:ext cx="3835729" cy="3033389"/>
          </a:xfrm>
          <a:prstGeom prst="rect">
            <a:avLst/>
          </a:prstGeom>
        </p:spPr>
      </p:pic>
    </p:spTree>
    <p:extLst>
      <p:ext uri="{BB962C8B-B14F-4D97-AF65-F5344CB8AC3E}">
        <p14:creationId xmlns:p14="http://schemas.microsoft.com/office/powerpoint/2010/main" val="42343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57441105"/>
              </p:ext>
            </p:extLst>
          </p:nvPr>
        </p:nvGraphicFramePr>
        <p:xfrm>
          <a:off x="228600" y="0"/>
          <a:ext cx="8763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b="1">
                <a:solidFill>
                  <a:schemeClr val="tx2"/>
                </a:solidFill>
              </a:rPr>
              <a:t>Maximizing net benefits</a:t>
            </a:r>
          </a:p>
        </p:txBody>
      </p:sp>
      <p:sp>
        <p:nvSpPr>
          <p:cNvPr id="4" name="CasellaDiTesto 3"/>
          <p:cNvSpPr txBox="1"/>
          <p:nvPr/>
        </p:nvSpPr>
        <p:spPr>
          <a:xfrm>
            <a:off x="7162800" y="2590800"/>
            <a:ext cx="762000" cy="1569660"/>
          </a:xfrm>
          <a:prstGeom prst="rect">
            <a:avLst/>
          </a:prstGeom>
          <a:noFill/>
        </p:spPr>
        <p:txBody>
          <a:bodyPr wrap="square" rtlCol="0">
            <a:spAutoFit/>
          </a:bodyPr>
          <a:lstStyle/>
          <a:p>
            <a:r>
              <a:rPr lang="it-CH" sz="9600" b="1">
                <a:solidFill>
                  <a:schemeClr val="accent1">
                    <a:lumMod val="60000"/>
                    <a:lumOff val="40000"/>
                  </a:schemeClr>
                </a:solidFill>
                <a:effectLst>
                  <a:outerShdw blurRad="50800" dist="38100" dir="2700000" algn="tl" rotWithShape="0">
                    <a:prstClr val="black">
                      <a:alpha val="40000"/>
                    </a:prstClr>
                  </a:outerShdw>
                </a:effectLst>
              </a:rPr>
              <a:t>&gt;</a:t>
            </a:r>
          </a:p>
        </p:txBody>
      </p:sp>
    </p:spTree>
    <p:extLst>
      <p:ext uri="{BB962C8B-B14F-4D97-AF65-F5344CB8AC3E}">
        <p14:creationId xmlns:p14="http://schemas.microsoft.com/office/powerpoint/2010/main" val="402406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vert="horz" lIns="91440" tIns="45720" rIns="91440" bIns="45720" rtlCol="0" anchor="ctr">
            <a:noAutofit/>
          </a:bodyPr>
          <a:lstStyle/>
          <a:p>
            <a:r>
              <a:rPr lang="en-US" sz="4000" b="1">
                <a:solidFill>
                  <a:schemeClr val="tx2"/>
                </a:solidFill>
              </a:rPr>
              <a:t>Risk Management: Hazards and disasters</a:t>
            </a:r>
            <a:endParaRPr lang="fr-FR" sz="4000" b="1">
              <a:solidFill>
                <a:schemeClr val="tx2"/>
              </a:solidFill>
            </a:endParaRPr>
          </a:p>
        </p:txBody>
      </p:sp>
      <p:sp>
        <p:nvSpPr>
          <p:cNvPr id="3" name="Rectangle 6"/>
          <p:cNvSpPr>
            <a:spLocks noChangeArrowheads="1"/>
          </p:cNvSpPr>
          <p:nvPr/>
        </p:nvSpPr>
        <p:spPr bwMode="auto">
          <a:xfrm>
            <a:off x="597282" y="3659906"/>
            <a:ext cx="42481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defRPr>
            </a:lvl9pPr>
          </a:lstStyle>
          <a:p>
            <a:pPr algn="ctr">
              <a:lnSpc>
                <a:spcPct val="90000"/>
              </a:lnSpc>
              <a:spcBef>
                <a:spcPct val="20000"/>
              </a:spcBef>
            </a:pPr>
            <a:r>
              <a:rPr lang="en-US" altLang="en-US">
                <a:latin typeface="+mn-lt"/>
              </a:rPr>
              <a:t>Natural hazards are </a:t>
            </a:r>
            <a:r>
              <a:rPr lang="en-US" altLang="en-US" b="1" u="sng">
                <a:latin typeface="+mn-lt"/>
              </a:rPr>
              <a:t>unavoidable</a:t>
            </a:r>
          </a:p>
        </p:txBody>
      </p:sp>
      <p:sp>
        <p:nvSpPr>
          <p:cNvPr id="4" name="Rectangle 3"/>
          <p:cNvSpPr txBox="1">
            <a:spLocks noChangeArrowheads="1"/>
          </p:cNvSpPr>
          <p:nvPr/>
        </p:nvSpPr>
        <p:spPr bwMode="auto">
          <a:xfrm>
            <a:off x="325205" y="4084638"/>
            <a:ext cx="48006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16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14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533400" marR="0" lvl="0" indent="-533400" algn="l" defTabSz="914400" rtl="0" eaLnBrk="0" fontAlgn="base" latinLnBrk="0" hangingPunct="0">
              <a:lnSpc>
                <a:spcPct val="90000"/>
              </a:lnSpc>
              <a:spcBef>
                <a:spcPct val="20000"/>
              </a:spcBef>
              <a:spcAft>
                <a:spcPct val="0"/>
              </a:spcAft>
              <a:buClr>
                <a:srgbClr val="FF9900"/>
              </a:buClr>
              <a:buSzTx/>
              <a:buFontTx/>
              <a:buNone/>
              <a:tabLst/>
              <a:defRPr/>
            </a:pPr>
            <a:r>
              <a:rPr kumimoji="0" lang="en-US" sz="2400" b="0" i="0" u="none" strike="noStrike" kern="0" cap="none" spc="0" normalizeH="0" baseline="0" noProof="0">
                <a:ln>
                  <a:noFill/>
                </a:ln>
                <a:solidFill>
                  <a:srgbClr val="2B3C85"/>
                </a:solidFill>
                <a:effectLst/>
                <a:uLnTx/>
                <a:uFillTx/>
                <a:ea typeface="Arial Unicode MS" pitchFamily="34" charset="-128"/>
                <a:cs typeface="Arial" charset="0"/>
              </a:rPr>
              <a:t>			</a:t>
            </a:r>
            <a:r>
              <a:rPr kumimoji="0" lang="en-US" sz="2400" b="1" i="0" strike="noStrike" kern="1200" cap="none" spc="0" normalizeH="0" baseline="0" noProof="0">
                <a:ln>
                  <a:noFill/>
                </a:ln>
                <a:solidFill>
                  <a:srgbClr val="000000"/>
                </a:solidFill>
                <a:effectLst/>
                <a:uLnTx/>
                <a:uFillTx/>
                <a:latin typeface="+mn-lt"/>
              </a:rPr>
              <a:t>BUT</a:t>
            </a:r>
          </a:p>
          <a:p>
            <a:pPr marL="533400" marR="0" lvl="0" indent="-533400" defTabSz="914400" rtl="0" eaLnBrk="0" fontAlgn="base" latinLnBrk="0" hangingPunct="0">
              <a:lnSpc>
                <a:spcPct val="90000"/>
              </a:lnSpc>
              <a:spcBef>
                <a:spcPct val="20000"/>
              </a:spcBef>
              <a:spcAft>
                <a:spcPct val="0"/>
              </a:spcAft>
              <a:buClr>
                <a:srgbClr val="FF9900"/>
              </a:buClr>
              <a:buSzTx/>
              <a:buFontTx/>
              <a:buNone/>
              <a:tabLst/>
              <a:defRPr/>
            </a:pPr>
            <a:r>
              <a:rPr kumimoji="0" lang="en-US" sz="2400" b="0" i="0" u="none" strike="noStrike" kern="0" cap="none" spc="0" normalizeH="0" baseline="0" noProof="0">
                <a:ln>
                  <a:noFill/>
                </a:ln>
                <a:solidFill>
                  <a:srgbClr val="2B3C85"/>
                </a:solidFill>
                <a:effectLst/>
                <a:uLnTx/>
                <a:uFillTx/>
                <a:latin typeface="+mn-lt"/>
                <a:ea typeface="Arial Unicode MS" pitchFamily="34" charset="-128"/>
                <a:cs typeface="Arial" charset="0"/>
              </a:rPr>
              <a:t>	</a:t>
            </a:r>
            <a:r>
              <a:rPr kumimoji="0" lang="en-US" sz="2400" b="0" i="0" u="none" strike="noStrike" kern="1200" cap="none" spc="0" normalizeH="0" baseline="0" noProof="0">
                <a:ln>
                  <a:noFill/>
                </a:ln>
                <a:solidFill>
                  <a:srgbClr val="000000"/>
                </a:solidFill>
                <a:effectLst/>
                <a:uLnTx/>
                <a:uFillTx/>
                <a:latin typeface="+mn-lt"/>
              </a:rPr>
              <a:t>Disasters are caused by social</a:t>
            </a:r>
            <a:r>
              <a:rPr kumimoji="0" lang="en-US" sz="2400" b="0" i="0" u="none" strike="noStrike" kern="1200" cap="none" spc="0" normalizeH="0" noProof="0">
                <a:ln>
                  <a:noFill/>
                </a:ln>
                <a:solidFill>
                  <a:srgbClr val="000000"/>
                </a:solidFill>
                <a:effectLst/>
                <a:uLnTx/>
                <a:uFillTx/>
                <a:latin typeface="+mn-lt"/>
              </a:rPr>
              <a:t> </a:t>
            </a:r>
            <a:r>
              <a:rPr kumimoji="0" lang="en-US" sz="2400" b="0" i="0" u="none" strike="noStrike" kern="1200" cap="none" spc="0" normalizeH="0" baseline="0" noProof="0">
                <a:ln>
                  <a:noFill/>
                </a:ln>
                <a:solidFill>
                  <a:srgbClr val="000000"/>
                </a:solidFill>
                <a:effectLst/>
                <a:uLnTx/>
                <a:uFillTx/>
                <a:latin typeface="+mn-lt"/>
              </a:rPr>
              <a:t>attitudes and developmental processes that increase vulnerability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815" y="1624077"/>
            <a:ext cx="3442482" cy="197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509" y="3742728"/>
            <a:ext cx="3429001" cy="192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670532" y="1219200"/>
            <a:ext cx="3869859"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9900"/>
              </a:buClr>
              <a:buFont typeface="Wingdings" pitchFamily="2" charset="2"/>
              <a:buChar char="§"/>
              <a:defRPr sz="2000">
                <a:solidFill>
                  <a:schemeClr val="tx1"/>
                </a:solidFill>
                <a:latin typeface="Arial" pitchFamily="34" charset="0"/>
              </a:defRPr>
            </a:lvl1pPr>
            <a:lvl2pPr marL="742950" indent="-285750">
              <a:spcBef>
                <a:spcPct val="20000"/>
              </a:spcBef>
              <a:buClr>
                <a:srgbClr val="FF9900"/>
              </a:buClr>
              <a:buFont typeface="Wingdings" pitchFamily="2" charset="2"/>
              <a:buChar char="§"/>
              <a:defRPr>
                <a:solidFill>
                  <a:schemeClr val="tx1"/>
                </a:solidFill>
                <a:latin typeface="Arial" pitchFamily="34" charset="0"/>
              </a:defRPr>
            </a:lvl2pPr>
            <a:lvl3pPr marL="1143000" indent="-228600">
              <a:spcBef>
                <a:spcPct val="20000"/>
              </a:spcBef>
              <a:buClr>
                <a:srgbClr val="FF9900"/>
              </a:buClr>
              <a:buFont typeface="Wingdings" pitchFamily="2" charset="2"/>
              <a:buChar char="§"/>
              <a:defRPr sz="1600">
                <a:solidFill>
                  <a:schemeClr val="tx1"/>
                </a:solidFill>
                <a:latin typeface="Arial" pitchFamily="34" charset="0"/>
              </a:defRPr>
            </a:lvl3pPr>
            <a:lvl4pPr marL="1600200" indent="-228600">
              <a:spcBef>
                <a:spcPct val="20000"/>
              </a:spcBef>
              <a:buClr>
                <a:srgbClr val="FF9900"/>
              </a:buClr>
              <a:buFont typeface="Wingdings" pitchFamily="2" charset="2"/>
              <a:buChar char="§"/>
              <a:defRPr sz="1400">
                <a:solidFill>
                  <a:schemeClr val="tx1"/>
                </a:solidFill>
                <a:latin typeface="Arial" pitchFamily="34" charset="0"/>
              </a:defRPr>
            </a:lvl4pPr>
            <a:lvl5pPr marL="2057400" indent="-228600">
              <a:spcBef>
                <a:spcPct val="20000"/>
              </a:spcBef>
              <a:buClr>
                <a:srgbClr val="FF9900"/>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1400">
                <a:solidFill>
                  <a:schemeClr val="tx1"/>
                </a:solidFill>
                <a:latin typeface="Arial"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en-US" altLang="it-CH" sz="2400" b="0" i="1" u="none" strike="noStrike" kern="0" cap="none" spc="0" normalizeH="0" baseline="0" noProof="0">
                <a:ln>
                  <a:noFill/>
                </a:ln>
                <a:solidFill>
                  <a:srgbClr val="000000"/>
                </a:solidFill>
                <a:effectLst/>
                <a:uLnTx/>
                <a:uFillTx/>
                <a:latin typeface="+mn-lt"/>
              </a:rPr>
              <a:t>“There are two types of levees, those that have been overtopped by floodwaters, and those that will be”</a:t>
            </a:r>
          </a:p>
          <a:p>
            <a:pPr marL="0" marR="0" lvl="0" indent="0" algn="r"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en-US" altLang="it-CH" sz="1600" b="0" i="0" u="none" strike="noStrike" kern="0" cap="none" spc="0" normalizeH="0" baseline="0" noProof="0">
                <a:ln>
                  <a:noFill/>
                </a:ln>
                <a:solidFill>
                  <a:srgbClr val="000000"/>
                </a:solidFill>
                <a:effectLst/>
                <a:uLnTx/>
                <a:uFillTx/>
                <a:latin typeface="+mn-lt"/>
              </a:rPr>
              <a:t>	 - William </a:t>
            </a:r>
            <a:r>
              <a:rPr kumimoji="0" lang="en-US" altLang="it-CH" sz="1600" b="0" i="0" u="none" strike="noStrike" kern="0" cap="none" spc="0" normalizeH="0" baseline="0" noProof="0" err="1">
                <a:ln>
                  <a:noFill/>
                </a:ln>
                <a:solidFill>
                  <a:srgbClr val="000000"/>
                </a:solidFill>
                <a:effectLst/>
                <a:uLnTx/>
                <a:uFillTx/>
                <a:latin typeface="+mn-lt"/>
              </a:rPr>
              <a:t>Hammon</a:t>
            </a:r>
            <a:r>
              <a:rPr kumimoji="0" lang="en-US" altLang="it-CH" sz="1600" b="0" i="0" u="none" strike="noStrike" kern="0" cap="none" spc="0" normalizeH="0" baseline="0" noProof="0">
                <a:ln>
                  <a:noFill/>
                </a:ln>
                <a:solidFill>
                  <a:srgbClr val="000000"/>
                </a:solidFill>
                <a:effectLst/>
                <a:uLnTx/>
                <a:uFillTx/>
                <a:latin typeface="+mn-lt"/>
              </a:rPr>
              <a:t> Hall, first State Engineer of California, 1880 circa</a:t>
            </a:r>
          </a:p>
        </p:txBody>
      </p:sp>
    </p:spTree>
    <p:extLst>
      <p:ext uri="{BB962C8B-B14F-4D97-AF65-F5344CB8AC3E}">
        <p14:creationId xmlns:p14="http://schemas.microsoft.com/office/powerpoint/2010/main" val="284313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a:solidFill>
                  <a:schemeClr val="tx2"/>
                </a:solidFill>
              </a:rPr>
              <a:t>IFM </a:t>
            </a:r>
            <a:r>
              <a:rPr lang="es-ES" b="1" err="1">
                <a:solidFill>
                  <a:schemeClr val="tx2"/>
                </a:solidFill>
              </a:rPr>
              <a:t>principles</a:t>
            </a:r>
            <a:endParaRPr lang="en-US" b="1">
              <a:solidFill>
                <a:schemeClr val="tx2"/>
              </a:solidFill>
            </a:endParaRPr>
          </a:p>
        </p:txBody>
      </p:sp>
      <p:graphicFrame>
        <p:nvGraphicFramePr>
          <p:cNvPr id="5" name="Diagram 4"/>
          <p:cNvGraphicFramePr/>
          <p:nvPr>
            <p:extLst>
              <p:ext uri="{D42A27DB-BD31-4B8C-83A1-F6EECF244321}">
                <p14:modId xmlns:p14="http://schemas.microsoft.com/office/powerpoint/2010/main" val="55837599"/>
              </p:ext>
            </p:extLst>
          </p:nvPr>
        </p:nvGraphicFramePr>
        <p:xfrm>
          <a:off x="1524000" y="1498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33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6289" y="1600200"/>
            <a:ext cx="3767711"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457200" y="7883"/>
            <a:ext cx="8229600" cy="1143000"/>
          </a:xfrm>
        </p:spPr>
        <p:txBody>
          <a:bodyPr vert="horz" lIns="91440" tIns="45720" rIns="91440" bIns="45720" rtlCol="0" anchor="ctr">
            <a:noAutofit/>
          </a:bodyPr>
          <a:lstStyle/>
          <a:p>
            <a:r>
              <a:rPr lang="fr-FR" sz="4000" b="1">
                <a:solidFill>
                  <a:schemeClr val="tx2"/>
                </a:solidFill>
              </a:rPr>
              <a:t>1. </a:t>
            </a:r>
            <a:r>
              <a:rPr lang="fr-FR" sz="4000" b="1" err="1">
                <a:solidFill>
                  <a:schemeClr val="tx2"/>
                </a:solidFill>
              </a:rPr>
              <a:t>Risk</a:t>
            </a:r>
            <a:r>
              <a:rPr lang="fr-FR" sz="4000" b="1">
                <a:solidFill>
                  <a:schemeClr val="tx2"/>
                </a:solidFill>
              </a:rPr>
              <a:t> Management</a:t>
            </a:r>
            <a:endParaRPr lang="en-US" sz="4000" b="1">
              <a:solidFill>
                <a:schemeClr val="tx2"/>
              </a:solidFill>
            </a:endParaRPr>
          </a:p>
        </p:txBody>
      </p:sp>
      <p:sp>
        <p:nvSpPr>
          <p:cNvPr id="5" name="Rectangle 3"/>
          <p:cNvSpPr txBox="1">
            <a:spLocks noChangeArrowheads="1"/>
          </p:cNvSpPr>
          <p:nvPr/>
        </p:nvSpPr>
        <p:spPr bwMode="auto">
          <a:xfrm>
            <a:off x="228600" y="1150883"/>
            <a:ext cx="575945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10000"/>
              </a:lnSpc>
            </a:pPr>
            <a:r>
              <a:rPr lang="en-GB" altLang="en-US" sz="2400" b="1" kern="0">
                <a:ea typeface="MS PGothic" pitchFamily="34" charset="-128"/>
                <a:cs typeface="Times New Roman" pitchFamily="18" charset="0"/>
              </a:rPr>
              <a:t>Probability x Consequence</a:t>
            </a:r>
          </a:p>
          <a:p>
            <a:pPr eaLnBrk="1" hangingPunct="1">
              <a:lnSpc>
                <a:spcPct val="110000"/>
              </a:lnSpc>
            </a:pPr>
            <a:r>
              <a:rPr lang="en-GB" altLang="en-US" sz="2400" b="1" kern="0">
                <a:ea typeface="MS PGothic" pitchFamily="34" charset="-128"/>
                <a:cs typeface="Times New Roman" pitchFamily="18" charset="0"/>
              </a:rPr>
              <a:t>Hazard x Exposure x Vulnerability</a:t>
            </a:r>
          </a:p>
          <a:p>
            <a:pPr eaLnBrk="1" hangingPunct="1">
              <a:lnSpc>
                <a:spcPct val="110000"/>
              </a:lnSpc>
              <a:buFontTx/>
              <a:buNone/>
            </a:pPr>
            <a:endParaRPr lang="en-GB" altLang="en-US" sz="2000" b="1" kern="0">
              <a:ea typeface="MS PGothic" pitchFamily="34" charset="-128"/>
              <a:cs typeface="Times New Roman" pitchFamily="18" charset="0"/>
            </a:endParaRPr>
          </a:p>
          <a:p>
            <a:pPr eaLnBrk="1" hangingPunct="1">
              <a:lnSpc>
                <a:spcPct val="110000"/>
              </a:lnSpc>
              <a:buFontTx/>
              <a:buNone/>
            </a:pPr>
            <a:r>
              <a:rPr lang="en-GB" altLang="en-US" sz="2000" kern="0">
                <a:ea typeface="MS PGothic" pitchFamily="34" charset="-128"/>
                <a:cs typeface="Times New Roman" pitchFamily="18" charset="0"/>
              </a:rPr>
              <a:t>Example of floods:</a:t>
            </a:r>
          </a:p>
          <a:p>
            <a:pPr lvl="1" eaLnBrk="1" hangingPunct="1">
              <a:lnSpc>
                <a:spcPct val="110000"/>
              </a:lnSpc>
            </a:pPr>
            <a:r>
              <a:rPr lang="en-GB" altLang="en-US" sz="2000" b="1" kern="0">
                <a:ea typeface="MS PGothic" pitchFamily="34" charset="-128"/>
                <a:cs typeface="Times New Roman" pitchFamily="18" charset="0"/>
              </a:rPr>
              <a:t>Hazard</a:t>
            </a:r>
            <a:r>
              <a:rPr lang="en-GB" altLang="en-US" sz="2000" kern="0">
                <a:ea typeface="MS PGothic" pitchFamily="34" charset="-128"/>
                <a:cs typeface="Times New Roman" pitchFamily="18" charset="0"/>
              </a:rPr>
              <a:t>: probability of a particular discharge or water level at a particular place</a:t>
            </a:r>
          </a:p>
          <a:p>
            <a:pPr lvl="1" eaLnBrk="1" hangingPunct="1">
              <a:lnSpc>
                <a:spcPct val="110000"/>
              </a:lnSpc>
            </a:pPr>
            <a:r>
              <a:rPr lang="en-GB" altLang="en-US" sz="2000" b="1" kern="0">
                <a:ea typeface="MS PGothic" pitchFamily="34" charset="-128"/>
                <a:cs typeface="Times New Roman" pitchFamily="18" charset="0"/>
              </a:rPr>
              <a:t>Exposure</a:t>
            </a:r>
            <a:r>
              <a:rPr lang="en-GB" altLang="en-US" sz="2000" kern="0">
                <a:ea typeface="MS PGothic" pitchFamily="34" charset="-128"/>
                <a:cs typeface="Times New Roman" pitchFamily="18" charset="0"/>
              </a:rPr>
              <a:t>: Land and assets in the inundation area of that flood</a:t>
            </a:r>
          </a:p>
          <a:p>
            <a:pPr lvl="1" eaLnBrk="1" hangingPunct="1">
              <a:lnSpc>
                <a:spcPct val="110000"/>
              </a:lnSpc>
            </a:pPr>
            <a:r>
              <a:rPr lang="en-GB" altLang="en-US" sz="2000" b="1" kern="0">
                <a:ea typeface="MS PGothic" pitchFamily="34" charset="-128"/>
                <a:cs typeface="Times New Roman" pitchFamily="18" charset="0"/>
              </a:rPr>
              <a:t>Vulnerability</a:t>
            </a:r>
            <a:r>
              <a:rPr lang="en-GB" altLang="en-US" sz="2000" kern="0">
                <a:ea typeface="MS PGothic" pitchFamily="34" charset="-128"/>
                <a:cs typeface="Times New Roman" pitchFamily="18" charset="0"/>
              </a:rPr>
              <a:t>: ability/disability of the people or assets to withstand, cope with or recover from the negative effects of that flood</a:t>
            </a:r>
          </a:p>
        </p:txBody>
      </p:sp>
    </p:spTree>
    <p:extLst>
      <p:ext uri="{BB962C8B-B14F-4D97-AF65-F5344CB8AC3E}">
        <p14:creationId xmlns:p14="http://schemas.microsoft.com/office/powerpoint/2010/main" val="29633808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12</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 Integrated Flood Management (IFM) </vt:lpstr>
      <vt:lpstr>Traditional Flood Management</vt:lpstr>
      <vt:lpstr>PowerPoint Presentation</vt:lpstr>
      <vt:lpstr>Paradigm shift required </vt:lpstr>
      <vt:lpstr>Integrated Flood Management  definition</vt:lpstr>
      <vt:lpstr>Maximizing net benefits</vt:lpstr>
      <vt:lpstr>Risk Management: Hazards and disasters</vt:lpstr>
      <vt:lpstr>IFM principles</vt:lpstr>
      <vt:lpstr>1. Risk Management</vt:lpstr>
      <vt:lpstr>Risk Management</vt:lpstr>
      <vt:lpstr>2. River Basin as a planning unit</vt:lpstr>
      <vt:lpstr>Water cycle to be considered as a whole</vt:lpstr>
      <vt:lpstr>3. Interdisciplinarity</vt:lpstr>
      <vt:lpstr>4. Stakeholders participation</vt:lpstr>
      <vt:lpstr>Why stakeholders involvement</vt:lpstr>
      <vt:lpstr>PowerPoint Presentation</vt:lpstr>
      <vt:lpstr>Towards a sustainable development</vt:lpstr>
      <vt:lpstr>IFM:  Adaptive Management</vt:lpstr>
      <vt:lpstr>Conclusions</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Flood Management (IFM)</dc:title>
  <dc:creator>WMO</dc:creator>
  <cp:revision>1</cp:revision>
  <dcterms:created xsi:type="dcterms:W3CDTF">2015-09-22T08:14:24Z</dcterms:created>
  <dcterms:modified xsi:type="dcterms:W3CDTF">2021-06-17T08:15:14Z</dcterms:modified>
</cp:coreProperties>
</file>