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9" r:id="rId4"/>
    <p:sldId id="260" r:id="rId5"/>
    <p:sldId id="268" r:id="rId6"/>
    <p:sldId id="262" r:id="rId7"/>
    <p:sldId id="267" r:id="rId8"/>
    <p:sldId id="266" r:id="rId9"/>
    <p:sldId id="265" r:id="rId10"/>
    <p:sldId id="269" r:id="rId11"/>
    <p:sldId id="271" r:id="rId12"/>
    <p:sldId id="258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0" autoAdjust="0"/>
  </p:normalViewPr>
  <p:slideViewPr>
    <p:cSldViewPr snapToGrid="0" snapToObjects="1">
      <p:cViewPr>
        <p:scale>
          <a:sx n="100" d="100"/>
          <a:sy n="100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oodmanagement.info/catalogue-of-services/" TargetMode="External"/><Relationship Id="rId13" Type="http://schemas.openxmlformats.org/officeDocument/2006/relationships/hyperlink" Target="https://library.wmo.int/opac/index.php?lvl=notice_display&amp;id=8873#.WiFKE4Tyu70" TargetMode="External"/><Relationship Id="rId18" Type="http://schemas.openxmlformats.org/officeDocument/2006/relationships/hyperlink" Target="https://library.wmo.int/pmb_ged/wmo_8_en-2012.pdf" TargetMode="External"/><Relationship Id="rId26" Type="http://schemas.openxmlformats.org/officeDocument/2006/relationships/hyperlink" Target="https://www.meted.ucar.edu/" TargetMode="External"/><Relationship Id="rId3" Type="http://schemas.openxmlformats.org/officeDocument/2006/relationships/image" Target="../media/image1.jpeg"/><Relationship Id="rId21" Type="http://schemas.openxmlformats.org/officeDocument/2006/relationships/hyperlink" Target="https://pubs.usgs.gov/wsp/wsp2175/pdf/WSP2175_vol1a.pdf" TargetMode="External"/><Relationship Id="rId34" Type="http://schemas.openxmlformats.org/officeDocument/2006/relationships/hyperlink" Target="http://hkv.nl/en/products/%5d" TargetMode="External"/><Relationship Id="rId7" Type="http://schemas.openxmlformats.org/officeDocument/2006/relationships/hyperlink" Target="http://www.floodmanagement.info/portfolio-item/crisis-mapping-and-crowdsourcing-in-flood-management/" TargetMode="External"/><Relationship Id="rId12" Type="http://schemas.openxmlformats.org/officeDocument/2006/relationships/hyperlink" Target="http://www.whycos.org/hwrp/guide/" TargetMode="External"/><Relationship Id="rId17" Type="http://schemas.openxmlformats.org/officeDocument/2006/relationships/hyperlink" Target="https://library.wmo.int/pmb_ged/wmo_100_en.pdf" TargetMode="External"/><Relationship Id="rId25" Type="http://schemas.openxmlformats.org/officeDocument/2006/relationships/hyperlink" Target="file:///\\internal.wmo.int\gs\data\SHARED\DEPT\CLW\04-HWR\05-HFWR\FFI\Training%20material\main%20file\apfm\W-MALAYSIA" TargetMode="External"/><Relationship Id="rId33" Type="http://schemas.openxmlformats.org/officeDocument/2006/relationships/hyperlink" Target="http://tenevia.com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library.wmo.int/pmb_ged/wmo_1003_en.pdf" TargetMode="External"/><Relationship Id="rId20" Type="http://schemas.openxmlformats.org/officeDocument/2006/relationships/hyperlink" Target="https://pubs.usgs.gov/tm/tm3-a8/" TargetMode="External"/><Relationship Id="rId29" Type="http://schemas.openxmlformats.org/officeDocument/2006/relationships/hyperlink" Target="http://www.crowd4sat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wmo.int/pages/prog/hwrp/publications/flood_forecasting_warning/WMO%201072_en.pdf" TargetMode="External"/><Relationship Id="rId11" Type="http://schemas.openxmlformats.org/officeDocument/2006/relationships/hyperlink" Target="http://www.wmo.int/pages/prog/hwrp/documents/english/handbook.pdf" TargetMode="External"/><Relationship Id="rId24" Type="http://schemas.openxmlformats.org/officeDocument/2006/relationships/hyperlink" Target="file:///\\internal.wmo.int\gs\data\SHARED\DEPT\CLW\04-HWR\05-HFWR\FFI\Training%20material\main%20file" TargetMode="External"/><Relationship Id="rId32" Type="http://schemas.openxmlformats.org/officeDocument/2006/relationships/hyperlink" Target="http://www.paratronic.info/uk/" TargetMode="External"/><Relationship Id="rId37" Type="http://schemas.openxmlformats.org/officeDocument/2006/relationships/hyperlink" Target="http://imomohub.ch/" TargetMode="External"/><Relationship Id="rId5" Type="http://schemas.openxmlformats.org/officeDocument/2006/relationships/hyperlink" Target="https://library.wmo.int/" TargetMode="External"/><Relationship Id="rId15" Type="http://schemas.openxmlformats.org/officeDocument/2006/relationships/hyperlink" Target="https://library.wmo.int/pmb_ged/wmo_964_en.pdf" TargetMode="External"/><Relationship Id="rId23" Type="http://schemas.openxmlformats.org/officeDocument/2006/relationships/hyperlink" Target="https://www.unece.org/fileadmin/DAM/env/water/publications/documents/Guidance_water_climate.pdf" TargetMode="External"/><Relationship Id="rId28" Type="http://schemas.openxmlformats.org/officeDocument/2006/relationships/hyperlink" Target="https://cobwebproject.eu/" TargetMode="External"/><Relationship Id="rId36" Type="http://schemas.openxmlformats.org/officeDocument/2006/relationships/hyperlink" Target="http://www.whycos.org/" TargetMode="External"/><Relationship Id="rId10" Type="http://schemas.openxmlformats.org/officeDocument/2006/relationships/hyperlink" Target="http://www.wmo.int/pages/prog/hwrp/publications/technical_regulations/49_III_E_supplement1.pdf" TargetMode="External"/><Relationship Id="rId19" Type="http://schemas.openxmlformats.org/officeDocument/2006/relationships/hyperlink" Target="https://www.usbr.gov/tsc/techreferences/mands/wmm/WMM_3rd_2001.pdfhttps:/www.usbr.gov/" TargetMode="External"/><Relationship Id="rId31" Type="http://schemas.openxmlformats.org/officeDocument/2006/relationships/hyperlink" Target="https://www.vigicrues.gouv.fr/" TargetMode="External"/><Relationship Id="rId4" Type="http://schemas.openxmlformats.org/officeDocument/2006/relationships/hyperlink" Target="http://www.wmo.int/pages/prog/hwrp/publications/stream_gauging/1044_Vol_I_en.pdf" TargetMode="External"/><Relationship Id="rId9" Type="http://schemas.openxmlformats.org/officeDocument/2006/relationships/hyperlink" Target="https://library.wmo.int/opac/index.php?lvl=notice_display&amp;id=11906" TargetMode="External"/><Relationship Id="rId14" Type="http://schemas.openxmlformats.org/officeDocument/2006/relationships/hyperlink" Target="https://library.wmo.int/opac/index.php?lvl=notice_display&amp;id=218" TargetMode="External"/><Relationship Id="rId22" Type="http://schemas.openxmlformats.org/officeDocument/2006/relationships/hyperlink" Target="https://pubs.usgs.gov/wsp/wsp2175/pdf/WSP2175_vol2a.pdf" TargetMode="External"/><Relationship Id="rId27" Type="http://schemas.openxmlformats.org/officeDocument/2006/relationships/hyperlink" Target="http://www.cithyd.com/en/" TargetMode="External"/><Relationship Id="rId30" Type="http://schemas.openxmlformats.org/officeDocument/2006/relationships/hyperlink" Target="http://www.artys.it/en/about-us-en/" TargetMode="External"/><Relationship Id="rId35" Type="http://schemas.openxmlformats.org/officeDocument/2006/relationships/hyperlink" Target="http://www.wmo.int/pages/prog/hwrp/flood/ffgs/index_en.ph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mo.int/pages/prog/hwrp/publications/low-flow_estimation_prediction/WMO%201029%20en.pdf" TargetMode="External"/><Relationship Id="rId13" Type="http://schemas.openxmlformats.org/officeDocument/2006/relationships/hyperlink" Target="https://library.wmo.int/opac/index.php?lvl=notice_display&amp;id=218#.Wckw8ISGOUk" TargetMode="External"/><Relationship Id="rId18" Type="http://schemas.openxmlformats.org/officeDocument/2006/relationships/hyperlink" Target="file:///\\internal.wmo.int\gs\data\SHARED\DEPT\CLW\04-HWR\05-HFWR\FFI\Training%20material\main%20file\apfm\FLOOD%20RISK%20MAPPING%20AND%20ASSESSMENT" TargetMode="External"/><Relationship Id="rId26" Type="http://schemas.openxmlformats.org/officeDocument/2006/relationships/hyperlink" Target="file:///\\internal.wmo.int\gs\data\SHARED\DEPT\CLW\04-HWR\05-HFWR\FFI\Training%20material\main%20file\apfm\FLOOD%20LOSS%20ASSESSMENT%20IN%20THE%20FRAMEWORK%20OF%20IFM%20BUILDING%20RESILIENCE%20TO%20DISASTERS%20IN%20WEST%20BALKAN%20AND%20TURKEY" TargetMode="External"/><Relationship Id="rId3" Type="http://schemas.openxmlformats.org/officeDocument/2006/relationships/hyperlink" Target="http://www.wmo.int/pages/prog/hwrp/publications/PMP/WMO%201045%20en.pdf" TargetMode="External"/><Relationship Id="rId21" Type="http://schemas.openxmlformats.org/officeDocument/2006/relationships/hyperlink" Target="file:///\\internal.wmo.int\gs\data\SHARED\DEPT\CLW\04-HWR\05-HFWR\FFI\Training%20material\W-VIETNAM\Tomo" TargetMode="External"/><Relationship Id="rId7" Type="http://schemas.openxmlformats.org/officeDocument/2006/relationships/hyperlink" Target="http://www.whycos.org/hwrp/guide/" TargetMode="External"/><Relationship Id="rId12" Type="http://schemas.openxmlformats.org/officeDocument/2006/relationships/hyperlink" Target="http://www.wmo.int/pages/prog/hwrp/documents/english/handbook.pdf" TargetMode="External"/><Relationship Id="rId17" Type="http://schemas.openxmlformats.org/officeDocument/2006/relationships/hyperlink" Target="https://library.wmo.int/pmb_ged/wmo_100_en.pdf" TargetMode="External"/><Relationship Id="rId25" Type="http://schemas.openxmlformats.org/officeDocument/2006/relationships/hyperlink" Target="file:///\\internal.wmo.int\gs\data\SHARED\DEPT\CLW\04-HWR\05-HFWR\FFI\Training%20material\main%20file\apfm\TM-AUSTRIA" TargetMode="External"/><Relationship Id="rId2" Type="http://schemas.openxmlformats.org/officeDocument/2006/relationships/hyperlink" Target="http://www.floodmanagement.info/publications/tools/APFM_Tool_26_e.pdf" TargetMode="External"/><Relationship Id="rId16" Type="http://schemas.openxmlformats.org/officeDocument/2006/relationships/hyperlink" Target="https://library.wmo.int/pmb_ged/wmo_1003_en.pdf" TargetMode="External"/><Relationship Id="rId20" Type="http://schemas.openxmlformats.org/officeDocument/2006/relationships/hyperlink" Target="file:///\\internal.wmo.int\gs\data\SHARED\DEPT\CLW\04-HWR\05-HFWR\FFI\Training%20material\main%20file\apfm\T-FRANCE" TargetMode="External"/><Relationship Id="rId29" Type="http://schemas.openxmlformats.org/officeDocument/2006/relationships/hyperlink" Target="file:///\\internal.wmo.int\gs\data\SHARED\DEPT\CLW\04-HWR\05-HFWR\FFI\Training%20material\main%20fil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library.wmo.int/pmb_ged/ifmts_20.pdf" TargetMode="External"/><Relationship Id="rId11" Type="http://schemas.openxmlformats.org/officeDocument/2006/relationships/hyperlink" Target="https://www.wmo.int/pages/index_en.html" TargetMode="External"/><Relationship Id="rId24" Type="http://schemas.openxmlformats.org/officeDocument/2006/relationships/hyperlink" Target="file:///\\internal.wmo.int\gs\data\SHARED\DEPT\CLW\04-HWR\05-HFWR\FFI\Training%20material\main%20file\apfm\W-MALAYSIA" TargetMode="External"/><Relationship Id="rId32" Type="http://schemas.openxmlformats.org/officeDocument/2006/relationships/image" Target="../media/image5.png"/><Relationship Id="rId5" Type="http://schemas.openxmlformats.org/officeDocument/2006/relationships/hyperlink" Target="https://library.wmo.int/pmb_ged/ifmts_19.pdf" TargetMode="External"/><Relationship Id="rId15" Type="http://schemas.openxmlformats.org/officeDocument/2006/relationships/hyperlink" Target="https://library.wmo.int/pmb_ged/wmo_964_en.pdf" TargetMode="External"/><Relationship Id="rId23" Type="http://schemas.openxmlformats.org/officeDocument/2006/relationships/hyperlink" Target="file:///\\internal.wmo.int\gs\data\SHARED\DEPT\CLW\04-HWR\05-HFWR\FFI\Training%20material\main%20file\apfm\W-CUBA\Presentaciones%20Teruggi" TargetMode="External"/><Relationship Id="rId28" Type="http://schemas.openxmlformats.org/officeDocument/2006/relationships/hyperlink" Target="file:///\\internal.wmo.int\gs\data\SHARED\DEPT\CLW\04-HWR\05-HFWR\FFI\Training%20material\main%20file\apfm\T-ETH%20ZURICH" TargetMode="External"/><Relationship Id="rId10" Type="http://schemas.openxmlformats.org/officeDocument/2006/relationships/hyperlink" Target="http://www.hydrology.nl/images/docs/hwrp/WMO_Guide_168_Vol_II_en.pdf" TargetMode="External"/><Relationship Id="rId19" Type="http://schemas.openxmlformats.org/officeDocument/2006/relationships/hyperlink" Target="file:///\\internal.wmo.int\gs\data\SHARED\DEPT\CLW\04-HWR\05-HFWR\FFI\Training%20material\main%20file\apfm\flood_mapping" TargetMode="External"/><Relationship Id="rId31" Type="http://schemas.openxmlformats.org/officeDocument/2006/relationships/hyperlink" Target="http://imomohub.ch/" TargetMode="External"/><Relationship Id="rId4" Type="http://schemas.openxmlformats.org/officeDocument/2006/relationships/hyperlink" Target="http://www.wmo.int/pages/prog/hwrp/publications/flood_forecasting_warning/WMO%201072_en.pdf" TargetMode="External"/><Relationship Id="rId9" Type="http://schemas.openxmlformats.org/officeDocument/2006/relationships/hyperlink" Target="http://www.floodmanagement.info/catalogue-of-services/" TargetMode="External"/><Relationship Id="rId14" Type="http://schemas.openxmlformats.org/officeDocument/2006/relationships/hyperlink" Target="https://www.wmo.int/pages/prog/www/DPFS/Meetings/ET-OWFPS_Montreal2016/documents/WMOGuidelinesonMulti-hazardImpact-basedForecastandWarningServices.pdf" TargetMode="External"/><Relationship Id="rId22" Type="http://schemas.openxmlformats.org/officeDocument/2006/relationships/hyperlink" Target="file:///\\internal.wmo.int\gs\data\SHARED\DEPT\CLW\04-HWR\05-HFWR\FFI\Training%20material\main%20file\apfm\W-VIETNAM\MRC-FMMP" TargetMode="External"/><Relationship Id="rId27" Type="http://schemas.openxmlformats.org/officeDocument/2006/relationships/hyperlink" Target="file:///\\internal.wmo.int\gs\data\SHARED\DEPT\CLW\04-HWR\05-HFWR\FFI\Training%20material\main%20file\apfm\T-CROATIA" TargetMode="External"/><Relationship Id="rId30" Type="http://schemas.openxmlformats.org/officeDocument/2006/relationships/hyperlink" Target="http://www.wmo.int/pages/prog/hwrp/flood/ffgs/index_en.ph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omohub.ch/" TargetMode="External"/><Relationship Id="rId13" Type="http://schemas.openxmlformats.org/officeDocument/2006/relationships/hyperlink" Target="http://predictservices.com/" TargetMode="External"/><Relationship Id="rId3" Type="http://schemas.openxmlformats.org/officeDocument/2006/relationships/hyperlink" Target="file:///\\internal.wmo.int\gs\data\SHARED\DEPT\CLW\04-HWR\05-HFWR\FFI\Training%20material\main%20file\apfm\flood_mapping" TargetMode="External"/><Relationship Id="rId7" Type="http://schemas.openxmlformats.org/officeDocument/2006/relationships/hyperlink" Target="https://www.meted.ucar.edu/training_module.php?id=1306#.Wcp5A4SGOUk" TargetMode="External"/><Relationship Id="rId12" Type="http://schemas.openxmlformats.org/officeDocument/2006/relationships/hyperlink" Target="http://www.mdx.ac.uk/our-research/centres/flood-hazard" TargetMode="External"/><Relationship Id="rId17" Type="http://schemas.openxmlformats.org/officeDocument/2006/relationships/image" Target="../media/image5.png"/><Relationship Id="rId2" Type="http://schemas.openxmlformats.org/officeDocument/2006/relationships/hyperlink" Target="file:///\\internal.wmo.int\gs\data\SHARED\DEPT\CLW\04-HWR\05-HFWR\FFI\Training%20material\main%20file" TargetMode="External"/><Relationship Id="rId16" Type="http://schemas.openxmlformats.org/officeDocument/2006/relationships/hyperlink" Target="http://hkv.nl/en/products/%5d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file:///\\internal.wmo.int\gs\data\SHARED\DEPT\CLW\04-HWR\05-HFWR\FFI\Training%20material\main%20file\ECE%20Guidance%20on%20Water%20and%20Adaptation%20to%20CC" TargetMode="External"/><Relationship Id="rId11" Type="http://schemas.openxmlformats.org/officeDocument/2006/relationships/hyperlink" Target="http://www.mdx.ac.uk/our-research/centres/flood-hazard/projects" TargetMode="External"/><Relationship Id="rId5" Type="http://schemas.openxmlformats.org/officeDocument/2006/relationships/hyperlink" Target="file:///\\internal.wmo.int\gs\data\SHARED\DEPT\CLW\04-HWR\05-HFWR\FFI\Training%20material\main%20file\manual%20on%20stream%20gauging" TargetMode="External"/><Relationship Id="rId15" Type="http://schemas.openxmlformats.org/officeDocument/2006/relationships/hyperlink" Target="https://www.vigicrues.gouv.fr/" TargetMode="External"/><Relationship Id="rId10" Type="http://schemas.openxmlformats.org/officeDocument/2006/relationships/hyperlink" Target="http://www.paratronic.com/" TargetMode="External"/><Relationship Id="rId4" Type="http://schemas.openxmlformats.org/officeDocument/2006/relationships/hyperlink" Target="file:///\\internal.wmo.int\gs\data\SHARED\DEPT\CLW\04-HWR\05-HFWR\FFI\Training%20material\main%20file\apfm\W-MALAYSIA" TargetMode="External"/><Relationship Id="rId9" Type="http://schemas.openxmlformats.org/officeDocument/2006/relationships/hyperlink" Target="http://www.crowd4sat.org/" TargetMode="External"/><Relationship Id="rId14" Type="http://schemas.openxmlformats.org/officeDocument/2006/relationships/hyperlink" Target="http://www.artys.it/en/about-us-e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\\internal.wmo.int\gs\data\SHARED\DEPT\CLW\04-HWR\05-HFWR\FFI\Training%20material\main%20file\apfm\T-ETH%20ZURICH" TargetMode="External"/><Relationship Id="rId13" Type="http://schemas.openxmlformats.org/officeDocument/2006/relationships/hyperlink" Target="http://www.euro.who.int/__data/assets/pdf_file/0016/160018/WHOGuidanceFVLR.pdf" TargetMode="External"/><Relationship Id="rId18" Type="http://schemas.openxmlformats.org/officeDocument/2006/relationships/hyperlink" Target="http://www.floodmanagement.info/catalogue-of-services/" TargetMode="External"/><Relationship Id="rId26" Type="http://schemas.openxmlformats.org/officeDocument/2006/relationships/hyperlink" Target="https://www.vigicrues.gouv.fr/" TargetMode="External"/><Relationship Id="rId3" Type="http://schemas.openxmlformats.org/officeDocument/2006/relationships/hyperlink" Target="file:///\\internal.wmo.int\gs\data\SHARED\DEPT\CLW\04-HWR\05-HFWR\FFI\Training%20material\W-VIETNAM\Tomo" TargetMode="External"/><Relationship Id="rId21" Type="http://schemas.openxmlformats.org/officeDocument/2006/relationships/hyperlink" Target="https://www.ictp.it/" TargetMode="External"/><Relationship Id="rId7" Type="http://schemas.openxmlformats.org/officeDocument/2006/relationships/hyperlink" Target="file:///\\internal.wmo.int\gs\data\SHARED\DEPT\CLW\04-HWR\05-HFWR\FFI\Training%20material\main%20file\apfm\T-CROATIA" TargetMode="External"/><Relationship Id="rId12" Type="http://schemas.openxmlformats.org/officeDocument/2006/relationships/hyperlink" Target="https://www.wmo.int/pages/prog/www/DPFS/Meetings/ET-OWFPS_Montreal2016/documents/WMOGuidelinesonMulti-hazardImpact-basedForecastandWarningServices.pdf" TargetMode="External"/><Relationship Id="rId17" Type="http://schemas.openxmlformats.org/officeDocument/2006/relationships/hyperlink" Target="http://www.floodmanagement.info/publications/tools/APFM_Tool_26_e.pdf" TargetMode="External"/><Relationship Id="rId25" Type="http://schemas.openxmlformats.org/officeDocument/2006/relationships/hyperlink" Target="http://tenevia.com/en/societe.html" TargetMode="External"/><Relationship Id="rId2" Type="http://schemas.openxmlformats.org/officeDocument/2006/relationships/hyperlink" Target="file:///\\internal.wmo.int\gs\data\SHARED\DEPT\CLW\04-HWR\05-HFWR\FFI\Training%20material\main%20file\apfm\T-FRANCE" TargetMode="External"/><Relationship Id="rId16" Type="http://schemas.openxmlformats.org/officeDocument/2006/relationships/hyperlink" Target="https://library.wmo.int/pmb_ged/ifmts_20.pdf" TargetMode="External"/><Relationship Id="rId20" Type="http://schemas.openxmlformats.org/officeDocument/2006/relationships/hyperlink" Target="http://www.floodmanagement.info/projects/pilot/asia/Pilot_Manual_on_Community_Approach_to_FM_in_Bangladesh.pdf" TargetMode="External"/><Relationship Id="rId29" Type="http://schemas.openxmlformats.org/officeDocument/2006/relationships/hyperlink" Target="https://www.meted.ucar.edu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file:///\\internal.wmo.int\gs\data\SHARED\DEPT\CLW\04-HWR\05-HFWR\FFI\Training%20material\main%20file\FLOOD%20LOSS%20ASSESSMENT%20IN%20THE%20FRAMEWORK%20OF%20IFM%20BUILDING%20RESILIENCE%20TO%20DISASTERS%20IN%20WEST%20BALKAN%20AND%20TURKEY\Day%203\Session3.1" TargetMode="External"/><Relationship Id="rId11" Type="http://schemas.openxmlformats.org/officeDocument/2006/relationships/hyperlink" Target="https://public.wmo.int/en/files/institutional-partnerships-multi-hazard-early-warning-systems" TargetMode="External"/><Relationship Id="rId24" Type="http://schemas.openxmlformats.org/officeDocument/2006/relationships/hyperlink" Target="http://imomohub.ch/" TargetMode="External"/><Relationship Id="rId5" Type="http://schemas.openxmlformats.org/officeDocument/2006/relationships/hyperlink" Target="file:///\\internal.wmo.int\gs\data\SHARED\DEPT\CLW\04-HWR\05-HFWR\FFI\Training%20material\main%20file\apfm\W-MALAYSIA" TargetMode="External"/><Relationship Id="rId15" Type="http://schemas.openxmlformats.org/officeDocument/2006/relationships/hyperlink" Target="https://library.wmo.int/pmb_ged/ifmts_19.pdf" TargetMode="External"/><Relationship Id="rId23" Type="http://schemas.openxmlformats.org/officeDocument/2006/relationships/hyperlink" Target="http://www.mdx.ac.uk/our-research/centres/flood-hazard" TargetMode="External"/><Relationship Id="rId28" Type="http://schemas.openxmlformats.org/officeDocument/2006/relationships/hyperlink" Target="http://predictservices.com/" TargetMode="External"/><Relationship Id="rId10" Type="http://schemas.openxmlformats.org/officeDocument/2006/relationships/hyperlink" Target="https://www.wmo.int/pages/index_en.html" TargetMode="External"/><Relationship Id="rId19" Type="http://schemas.openxmlformats.org/officeDocument/2006/relationships/hyperlink" Target="http://www.apfm.info/pdf/ifm_tools/Tools_Risk_Sharing_in_FM.pdf" TargetMode="External"/><Relationship Id="rId4" Type="http://schemas.openxmlformats.org/officeDocument/2006/relationships/hyperlink" Target="file:///\\internal.wmo.int\gs\data\SHARED\DEPT\CLW\04-HWR\05-HFWR\FFI\Training%20material\main%20file\apfm\W-CUBA\Presentaciones%20Teruggi" TargetMode="External"/><Relationship Id="rId9" Type="http://schemas.openxmlformats.org/officeDocument/2006/relationships/hyperlink" Target="file:///\\internal.wmo.int\gs\data\SHARED\DEPT\CLW\04-HWR\05-HFWR\FFI\Training%20material\main%20file" TargetMode="External"/><Relationship Id="rId14" Type="http://schemas.openxmlformats.org/officeDocument/2006/relationships/hyperlink" Target="http://www.floodmanagement.info/publications/tools/Tool_22_The_Role_of_the_Media_in_Flood_Management.pdf" TargetMode="External"/><Relationship Id="rId22" Type="http://schemas.openxmlformats.org/officeDocument/2006/relationships/hyperlink" Target="http://unesdoc.unesco.org/images/0022/002208/220870e.pdf" TargetMode="External"/><Relationship Id="rId27" Type="http://schemas.openxmlformats.org/officeDocument/2006/relationships/hyperlink" Target="http://hkv.nl/en/products/%5d" TargetMode="External"/><Relationship Id="rId30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\\internal.wmo.int\gs\data\SHARED\DEPT\CLW\04-HWR\05-HFWR\FFI\Training%20material\main%20file\apfm\T-ETH%20ZURICH" TargetMode="External"/><Relationship Id="rId13" Type="http://schemas.openxmlformats.org/officeDocument/2006/relationships/hyperlink" Target="https://www.ictp.it/" TargetMode="External"/><Relationship Id="rId18" Type="http://schemas.openxmlformats.org/officeDocument/2006/relationships/hyperlink" Target="http://www.unisdr.org/files/3366_3366CBDRMShesh.pdf" TargetMode="External"/><Relationship Id="rId26" Type="http://schemas.openxmlformats.org/officeDocument/2006/relationships/hyperlink" Target="https://public.wmo.int/en/files/institutional-partnerships-multi-hazard-early-warning-systems" TargetMode="External"/><Relationship Id="rId3" Type="http://schemas.openxmlformats.org/officeDocument/2006/relationships/hyperlink" Target="file:///\\internal.wmo.int\gs\data\SHARED\DEPT\CLW\04-HWR\05-HFWR\FFI\Training%20material\main%20file\apfm\W-JAKARTA" TargetMode="External"/><Relationship Id="rId21" Type="http://schemas.openxmlformats.org/officeDocument/2006/relationships/hyperlink" Target="https://library.wmo.int/pmb_ged/ifmts_17.pdf" TargetMode="External"/><Relationship Id="rId7" Type="http://schemas.openxmlformats.org/officeDocument/2006/relationships/hyperlink" Target="file:///\\internal.wmo.int\gs\data\SHARED\DEPT\CLW\04-HWR\05-HFWR\FFI\Training%20material\main%20file\apfm\T-CROATIA" TargetMode="External"/><Relationship Id="rId12" Type="http://schemas.openxmlformats.org/officeDocument/2006/relationships/hyperlink" Target="https://www.meted.ucar.edu/" TargetMode="External"/><Relationship Id="rId17" Type="http://schemas.openxmlformats.org/officeDocument/2006/relationships/hyperlink" Target="file:///\\internal.wmo.int\gs\data\SHARED\DEPT\CLW\04-HWR\05-HFWR\FFI\Training%20material\main%20file\FLOOD%20LOSS%20ASSESSMENT%20IN%20THE%20FRAMEWORK%20OF%20IFM%20BUILDING%20RESILIENCE%20TO%20DISASTERS%20IN%20WEST%20BALKAN%20AND%20TURKEY\Day%203\Session3.2" TargetMode="External"/><Relationship Id="rId25" Type="http://schemas.openxmlformats.org/officeDocument/2006/relationships/hyperlink" Target="http://www.floodmanagement.info/publications/tools/APFM_Tool_4_e.pdf" TargetMode="External"/><Relationship Id="rId2" Type="http://schemas.openxmlformats.org/officeDocument/2006/relationships/hyperlink" Target="file:///\\internal.wmo.int\gs\data\SHARED\DEPT\CLW\04-HWR\05-HFWR\FFI\Training%20material\main%20file\apfm\T-FRANCE" TargetMode="External"/><Relationship Id="rId16" Type="http://schemas.openxmlformats.org/officeDocument/2006/relationships/hyperlink" Target="http://predictservices.com/" TargetMode="External"/><Relationship Id="rId20" Type="http://schemas.openxmlformats.org/officeDocument/2006/relationships/hyperlink" Target="http://www.floodmanagement.info/catalogue-of-services/" TargetMode="Externa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hyperlink" Target="file:///\\internal.wmo.int\gs\data\SHARED\DEPT\CLW\04-HWR\05-HFWR\FFI\Training%20material\main%20file\apfm\W-MALAYSIA" TargetMode="External"/><Relationship Id="rId11" Type="http://schemas.openxmlformats.org/officeDocument/2006/relationships/hyperlink" Target="file:///\\internal.wmo.int\gs\data\SHARED\DEPT\CLW\04-HWR\05-HFWR\FFI\Training%20material\main%20file\apfm\CASE%20STUDIES%20IN%20FLOOD%20MANAGEMENT" TargetMode="External"/><Relationship Id="rId24" Type="http://schemas.openxmlformats.org/officeDocument/2006/relationships/hyperlink" Target="http://www.gwp.org/globalassets/global/toolbox/references/organizing-community-participation-for-flood-management-apfm-wmogwp-2007.pdf" TargetMode="External"/><Relationship Id="rId5" Type="http://schemas.openxmlformats.org/officeDocument/2006/relationships/hyperlink" Target="file:///\\internal.wmo.int\gs\data\SHARED\DEPT\CLW\04-HWR\05-HFWR\FFI\Training%20material\main%20file\apfm\W-CUBA\Presentaciones%20Teruggi" TargetMode="External"/><Relationship Id="rId15" Type="http://schemas.openxmlformats.org/officeDocument/2006/relationships/hyperlink" Target="http://www.mdx.ac.uk/our-research/centres/flood-hazard" TargetMode="External"/><Relationship Id="rId23" Type="http://schemas.openxmlformats.org/officeDocument/2006/relationships/hyperlink" Target="http://discovery.dundee.ac.uk/portal/files/93023/Legal%20and%20Institutional%20Aspects%20of%20Integrated%20Flood%20Management.pdf" TargetMode="External"/><Relationship Id="rId28" Type="http://schemas.openxmlformats.org/officeDocument/2006/relationships/hyperlink" Target="https://www.wmo.int/pages/prog/www/DPFS/Meetings/ET-OWFPS_Montreal2016/documents/WMOGuidelinesonMulti-hazardImpact-basedForecastandWarningServices.pdf" TargetMode="External"/><Relationship Id="rId10" Type="http://schemas.openxmlformats.org/officeDocument/2006/relationships/hyperlink" Target="file:///\\internal.wmo.int\gs\data\SHARED\DEPT\CLW\04-HWR\05-HFWR\FFI\Training%20material\main%20file" TargetMode="External"/><Relationship Id="rId19" Type="http://schemas.openxmlformats.org/officeDocument/2006/relationships/hyperlink" Target="https://library.wmo.int/pmb_ged/ifmts_16.pdf" TargetMode="External"/><Relationship Id="rId4" Type="http://schemas.openxmlformats.org/officeDocument/2006/relationships/hyperlink" Target="file:///\\internal.wmo.int\gs\data\SHARED\DEPT\CLW\04-HWR\05-HFWR\FFI\Training%20material\W-VIETNAM\Tomo" TargetMode="External"/><Relationship Id="rId9" Type="http://schemas.openxmlformats.org/officeDocument/2006/relationships/hyperlink" Target="file:///\\internal.wmo.int\gs\data\SHARED\DEPT\CLW\04-HWR\05-HFWR\FFI\Training%20material\main%20file\apfm\W-COMMUNITY%20PREPAREDNESS%20AND%20PUBLIC%20PARTICIPATION%20FOR%20FFM" TargetMode="External"/><Relationship Id="rId14" Type="http://schemas.openxmlformats.org/officeDocument/2006/relationships/hyperlink" Target="http://imomohub.ch/" TargetMode="External"/><Relationship Id="rId22" Type="http://schemas.openxmlformats.org/officeDocument/2006/relationships/hyperlink" Target="http://www.wmo.int/pages/prog/hwrp/wrahand.php" TargetMode="External"/><Relationship Id="rId27" Type="http://schemas.openxmlformats.org/officeDocument/2006/relationships/hyperlink" Target="https://www.wmo.int/pages/index_en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oodmanagement.info/portfolio-item/community-based-flood-management/" TargetMode="External"/><Relationship Id="rId13" Type="http://schemas.openxmlformats.org/officeDocument/2006/relationships/hyperlink" Target="http://www.adpc.net/igo/category/ID428/doc/2014-xCSf7I-ADPC-12handbk.pdf" TargetMode="External"/><Relationship Id="rId18" Type="http://schemas.openxmlformats.org/officeDocument/2006/relationships/hyperlink" Target="https://library.wmo.int/pmb_ged/ifmts_16.pdf" TargetMode="External"/><Relationship Id="rId26" Type="http://schemas.openxmlformats.org/officeDocument/2006/relationships/hyperlink" Target="http://www.mdx.ac.uk/our-research/centres/flood-hazard" TargetMode="External"/><Relationship Id="rId3" Type="http://schemas.openxmlformats.org/officeDocument/2006/relationships/hyperlink" Target="file:///\\internal.wmo.int\gs\data\SHARED\DEPT\CLW\04-HWR\05-HFWR\FFI\Training%20material\main%20file\apfm\W-JAKARTA" TargetMode="External"/><Relationship Id="rId21" Type="http://schemas.openxmlformats.org/officeDocument/2006/relationships/hyperlink" Target="http://www.floodmanagement.info/portfolio-item/flood-emergency-planning/" TargetMode="External"/><Relationship Id="rId7" Type="http://schemas.openxmlformats.org/officeDocument/2006/relationships/hyperlink" Target="file:///\\internal.wmo.int\gs\data\SHARED\DEPT\CLW\04-HWR\05-HFWR\FFI\Training%20material\main%20file\apfm\T-CROATIA" TargetMode="External"/><Relationship Id="rId12" Type="http://schemas.openxmlformats.org/officeDocument/2006/relationships/hyperlink" Target="https://www.meted.ucar.edu/" TargetMode="External"/><Relationship Id="rId17" Type="http://schemas.openxmlformats.org/officeDocument/2006/relationships/hyperlink" Target="https://www.wmo.int/pages/prog/www/DPFS/Meetings/ET-OWFPS_Montreal2016/documents/WMOGuidelinesonMulti-hazardImpact-basedForecastandWarningServices.pdf" TargetMode="External"/><Relationship Id="rId25" Type="http://schemas.openxmlformats.org/officeDocument/2006/relationships/hyperlink" Target="http://www.floodmanagement.info/portfolio-item/social-aspects-and-stakeholder-involvement-in-integrated-flood-management/" TargetMode="External"/><Relationship Id="rId2" Type="http://schemas.openxmlformats.org/officeDocument/2006/relationships/hyperlink" Target="file:///\\internal.wmo.int\gs\data\SHARED\DEPT\CLW\04-HWR\05-HFWR\FFI\Training%20material\main%20file\apfm\T-FRANCE" TargetMode="External"/><Relationship Id="rId16" Type="http://schemas.openxmlformats.org/officeDocument/2006/relationships/hyperlink" Target="https://www.wmo.int/pages/index_en.html" TargetMode="External"/><Relationship Id="rId20" Type="http://schemas.openxmlformats.org/officeDocument/2006/relationships/hyperlink" Target="http://www.floodmanagement.info/portfolio-item/legal-and-institutional-aspects-of-integrated-flood-management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file:///\\internal.wmo.int\gs\data\SHARED\DEPT\CLW\04-HWR\05-HFWR\FFI\Training%20material\main%20file\apfm\W-MALAYSIA" TargetMode="External"/><Relationship Id="rId11" Type="http://schemas.openxmlformats.org/officeDocument/2006/relationships/hyperlink" Target="file:///\\internal.wmo.int\gs\data\SHARED\DEPT\CLW\04-HWR\05-HFWR\FFI\Training%20material\main%20file\apfm\CASE%20STUDIES%20IN%20FLOOD%20MANAGEMENT" TargetMode="External"/><Relationship Id="rId24" Type="http://schemas.openxmlformats.org/officeDocument/2006/relationships/hyperlink" Target="http://www.floodmanagement.info/portfolio-item/legal-and-institutional-aspects-of-integrated-flood-management/http:/www.wmo.int/pages/prog/hwrp/documents/english/handbook.pdf" TargetMode="External"/><Relationship Id="rId5" Type="http://schemas.openxmlformats.org/officeDocument/2006/relationships/hyperlink" Target="file:///\\internal.wmo.int\gs\data\SHARED\DEPT\CLW\04-HWR\05-HFWR\FFI\Training%20material\main%20file\apfm\W-CUBA\Presentaciones%20Teruggi" TargetMode="External"/><Relationship Id="rId15" Type="http://schemas.openxmlformats.org/officeDocument/2006/relationships/hyperlink" Target="https://public.wmo.int/en/files/institutional-partnerships-multi-hazard-early-warning-systems" TargetMode="External"/><Relationship Id="rId23" Type="http://schemas.openxmlformats.org/officeDocument/2006/relationships/hyperlink" Target="http://www.wmo.int/pages/prog/hwrp/documents/english/handbook.pdf" TargetMode="External"/><Relationship Id="rId10" Type="http://schemas.openxmlformats.org/officeDocument/2006/relationships/hyperlink" Target="http://www.apfm.info/pdf/cee_workshop/WS-Krakow-recommendations.pdf" TargetMode="External"/><Relationship Id="rId19" Type="http://schemas.openxmlformats.org/officeDocument/2006/relationships/hyperlink" Target="http://www.floodmanagement.info/catalogue-of-services/" TargetMode="External"/><Relationship Id="rId4" Type="http://schemas.openxmlformats.org/officeDocument/2006/relationships/hyperlink" Target="file:///\\internal.wmo.int\gs\data\SHARED\DEPT\CLW\04-HWR\05-HFWR\FFI\Training%20material\W-VIETNAM\Tomo" TargetMode="External"/><Relationship Id="rId9" Type="http://schemas.openxmlformats.org/officeDocument/2006/relationships/hyperlink" Target="file:///\\internal.wmo.int\gs\data\SHARED\DEPT\CLW\04-HWR\05-HFWR\FFI\Training%20material\main%20file" TargetMode="External"/><Relationship Id="rId14" Type="http://schemas.openxmlformats.org/officeDocument/2006/relationships/hyperlink" Target="http://www.adpc.net/igo/?" TargetMode="External"/><Relationship Id="rId22" Type="http://schemas.openxmlformats.org/officeDocument/2006/relationships/hyperlink" Target="http://www.floodmanagement.info/portfolio-item/flood-forecasting-and-early-warning/" TargetMode="External"/><Relationship Id="rId27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oodmanagement.info/portfolio-item/economic-aspects-of-integrated-flood-management/" TargetMode="External"/><Relationship Id="rId13" Type="http://schemas.openxmlformats.org/officeDocument/2006/relationships/hyperlink" Target="file:///\\internal.wmo.int\gs\data\SHARED\DEPT\CLW\04-HWR\05-HFWR\FFI\Training%20material\main%20file\apfm\W-PARAGUAY" TargetMode="External"/><Relationship Id="rId18" Type="http://schemas.openxmlformats.org/officeDocument/2006/relationships/hyperlink" Target="http://www.wmo.int/gfcs/" TargetMode="External"/><Relationship Id="rId26" Type="http://schemas.openxmlformats.org/officeDocument/2006/relationships/hyperlink" Target="http://unesdoc.unesco.org/images/0013/001333/133308e.pdf" TargetMode="External"/><Relationship Id="rId3" Type="http://schemas.openxmlformats.org/officeDocument/2006/relationships/hyperlink" Target="https://olc.worldbank.org/content/sustainable-urban-land-use-planning-facilitated" TargetMode="External"/><Relationship Id="rId21" Type="http://schemas.openxmlformats.org/officeDocument/2006/relationships/hyperlink" Target="https://public.wmo.int/en/media/news/use-of-climate-predictions-manage-risks" TargetMode="External"/><Relationship Id="rId34" Type="http://schemas.openxmlformats.org/officeDocument/2006/relationships/hyperlink" Target="https://openknowledge.worldbank.org/handle/10986/22480" TargetMode="External"/><Relationship Id="rId7" Type="http://schemas.openxmlformats.org/officeDocument/2006/relationships/hyperlink" Target="http://discovery.dundee.ac.uk/portal/files/93023/Legal%20and%20Institutional%20Aspects%20of%20Integrated%20Flood%20Management.pdf" TargetMode="External"/><Relationship Id="rId12" Type="http://schemas.openxmlformats.org/officeDocument/2006/relationships/hyperlink" Target="file:///\\internal.wmo.int\gs\data\SHARED\DEPT\CLW\04-HWR\05-HFWR\FFI\Training%20material\main%20file\apfm\W-BRASIL\Presentation" TargetMode="External"/><Relationship Id="rId17" Type="http://schemas.openxmlformats.org/officeDocument/2006/relationships/hyperlink" Target="https://www.wmo.int/gfcs/sites/default/files/Priority-Areas/Disaster%20risk%20reduction/GFCS-DISASTER-RISK-REDUCTION-EXEMPLAR-FINAL-14467_en.pdf" TargetMode="External"/><Relationship Id="rId25" Type="http://schemas.openxmlformats.org/officeDocument/2006/relationships/hyperlink" Target="http://www.whycos.org/whycos/" TargetMode="External"/><Relationship Id="rId33" Type="http://schemas.openxmlformats.org/officeDocument/2006/relationships/hyperlink" Target="http://www.wmo.int/gfcs/node/687" TargetMode="External"/><Relationship Id="rId2" Type="http://schemas.openxmlformats.org/officeDocument/2006/relationships/hyperlink" Target="https://olc.worldbank.org/sites/default/files/Session3_1_0.pdf" TargetMode="External"/><Relationship Id="rId16" Type="http://schemas.openxmlformats.org/officeDocument/2006/relationships/hyperlink" Target="file:///\\internal.wmo.int\gs\data\SHARED\DEPT\CLW\04-HWR\05-HFWR\FFI\Training%20material\main%20file\apfm\T-FRANCE" TargetMode="External"/><Relationship Id="rId20" Type="http://schemas.openxmlformats.org/officeDocument/2006/relationships/hyperlink" Target="https://gfcs.wmo.int/sites/default/files/events/Regional%20Workshop%20on%20Climate%20Services%20at%20the%20National%20Level%20for%20the%20LDCs%20in%20Asia/GuidetoClimateServicesattheNationalLevelFinalOctober2012.pdf" TargetMode="External"/><Relationship Id="rId29" Type="http://schemas.openxmlformats.org/officeDocument/2006/relationships/hyperlink" Target="http://www.mdx.ac.uk/our-research/centres/flood-hazard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floodmanagement.info/publications/policy/ifm_env_aspects/Environmental_Aspects_of_IFM_En.pdf" TargetMode="External"/><Relationship Id="rId11" Type="http://schemas.openxmlformats.org/officeDocument/2006/relationships/hyperlink" Target="file:///\\internal.wmo.int\gs\data\SHARED\DEPT\CLW\04-HWR\05-HFWR\FFI\Training%20material\main%20file\apfm\W-VIETNAM\Yap" TargetMode="External"/><Relationship Id="rId24" Type="http://schemas.openxmlformats.org/officeDocument/2006/relationships/hyperlink" Target="http://www.whycos.org/whycos/sites/default/files/public/pdf/training-material/hydro_networks.pdf" TargetMode="External"/><Relationship Id="rId32" Type="http://schemas.openxmlformats.org/officeDocument/2006/relationships/hyperlink" Target="https://www.researchgate.net/profile/Karoliina_Pilli-Sihvola/publication/301286763_Socio-Economic_Study_on_Improved_Hydro-Meteorological_Services_in_the_Kingdom_of_Bhutan/links/570f72d808ae38897ba0fa35/Socio-Economic-Study-on-Improved-Hydro-Meteorological-Services-in-the-Kingdom-of-Bhutan.pdf" TargetMode="External"/><Relationship Id="rId37" Type="http://schemas.openxmlformats.org/officeDocument/2006/relationships/hyperlink" Target="http://www.droughtmanagement.info/" TargetMode="External"/><Relationship Id="rId5" Type="http://schemas.openxmlformats.org/officeDocument/2006/relationships/hyperlink" Target="file:///\\internal.wmo.int\gs\data\SHARED\DEPT\CLW\04-HWR\05-HFWR\FFI\Training%20material\main%20file\apfm\CASE%20STUDIES%20IN%20FLOOD%20MANAGEMENT" TargetMode="External"/><Relationship Id="rId15" Type="http://schemas.openxmlformats.org/officeDocument/2006/relationships/hyperlink" Target="file:///\\internal.wmo.int\gs\data\SHARED\DEPT\CLW\04-HWR\05-HFWR\FFI\Training%20material\main%20file\apfm\W-MALAYSIA" TargetMode="External"/><Relationship Id="rId23" Type="http://schemas.openxmlformats.org/officeDocument/2006/relationships/hyperlink" Target="http://www.wmo.int/gfcs/node/735" TargetMode="External"/><Relationship Id="rId28" Type="http://schemas.openxmlformats.org/officeDocument/2006/relationships/hyperlink" Target="https://www.researchgate.net/publication/258931618_Flood_and_Coastal_Erosion_Risk_Management_A_Manual_for_Economic_Appraisal" TargetMode="External"/><Relationship Id="rId36" Type="http://schemas.openxmlformats.org/officeDocument/2006/relationships/hyperlink" Target="http://www.droughtmanagement.info/wp-content/uploads/2017/05/22c_Tsegai.pdf" TargetMode="External"/><Relationship Id="rId10" Type="http://schemas.openxmlformats.org/officeDocument/2006/relationships/hyperlink" Target="file:///\\internal.wmo.int\gs\data\SHARED\DEPT\CLW\04-HWR\05-HFWR\FFI\Training%20material\main%20file\apfm\W-JAKARTA" TargetMode="External"/><Relationship Id="rId19" Type="http://schemas.openxmlformats.org/officeDocument/2006/relationships/hyperlink" Target="https://www.wmo.int/gfcs/sites/default/files/Priority-Areas/Water/GFCS-EXEMPLAR-WATER-14146-REV-141626_en.pdf" TargetMode="External"/><Relationship Id="rId31" Type="http://schemas.openxmlformats.org/officeDocument/2006/relationships/hyperlink" Target="https://www.wmo.int/pages/index_en.html" TargetMode="External"/><Relationship Id="rId4" Type="http://schemas.openxmlformats.org/officeDocument/2006/relationships/hyperlink" Target="http://www.worldbank.org/" TargetMode="External"/><Relationship Id="rId9" Type="http://schemas.openxmlformats.org/officeDocument/2006/relationships/hyperlink" Target="https://library.wmo.int/pmb_ged/ifmts_18.pdf" TargetMode="External"/><Relationship Id="rId14" Type="http://schemas.openxmlformats.org/officeDocument/2006/relationships/hyperlink" Target="file:///\\internal.wmo.int\gs\data\SHARED\DEPT\CLW\04-HWR\05-HFWR\FFI\Training%20material\main%20file\apfm\W-CUBA\Presentaciones%20Teruggi" TargetMode="External"/><Relationship Id="rId22" Type="http://schemas.openxmlformats.org/officeDocument/2006/relationships/hyperlink" Target="http://www.wmo.int/gfcs/sites/default/files/events/Sixth%20meeting%20of%20the%20Partner%20Advisory%20Committee/Priority%20needs%20for%20the%20operationalization%20of%20the%20GFCS%202016-18.pdf" TargetMode="External"/><Relationship Id="rId27" Type="http://schemas.openxmlformats.org/officeDocument/2006/relationships/hyperlink" Target="http://www.wmo.int/pages/prog/hwrp/documents/english/handbook.pdf" TargetMode="External"/><Relationship Id="rId30" Type="http://schemas.openxmlformats.org/officeDocument/2006/relationships/hyperlink" Target="http://www.mdx.ac.uk/our-research/centres/flood-hazard/flood-hazard-research-centre-publications" TargetMode="External"/><Relationship Id="rId35" Type="http://schemas.openxmlformats.org/officeDocument/2006/relationships/hyperlink" Target="file:///\\internal.wmo.int\gs\data\SHARED\DEPT\CLW\04-HWR\05-HFWR\FFI\Training%20material\main%20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101709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Inventory of Guidance and Training Materials relevant to End-to-end Flood Forecasting and Early Warning System (E2E FFEW</a:t>
            </a:r>
            <a:r>
              <a:rPr lang="en-US" sz="4800" dirty="0" smtClean="0">
                <a:solidFill>
                  <a:srgbClr val="000090"/>
                </a:solidFill>
              </a:rPr>
              <a:t>)</a:t>
            </a:r>
            <a:endParaRPr lang="en-US" sz="4800" dirty="0">
              <a:solidFill>
                <a:srgbClr val="00009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04850" y="3846513"/>
            <a:ext cx="8229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Third meeting of the FFI Advisory Group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5 to 7 December 2017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9055" y="0"/>
            <a:ext cx="4034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Gaps and Recommendations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/>
              <a:t>	</a:t>
            </a:r>
            <a:endParaRPr lang="en-US" sz="1600" b="1" dirty="0" smtClean="0"/>
          </a:p>
          <a:p>
            <a:r>
              <a:rPr lang="en-US" sz="1600" b="1" dirty="0"/>
              <a:t>	</a:t>
            </a:r>
            <a:r>
              <a:rPr lang="en-US" sz="1600" b="1" dirty="0" smtClean="0"/>
              <a:t>Real time Data Collection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Sufficient guidance and training material related to this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600" b="1" dirty="0" smtClean="0"/>
          </a:p>
          <a:p>
            <a:r>
              <a:rPr lang="en-US" sz="1600" b="1" dirty="0" smtClean="0"/>
              <a:t>	Modelling </a:t>
            </a:r>
            <a:r>
              <a:rPr lang="en-US" sz="1600" b="1" dirty="0"/>
              <a:t>and forecasting</a:t>
            </a:r>
            <a:r>
              <a:rPr lang="en-US" b="1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Sufficient guidance and training materials,</a:t>
            </a:r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 smtClean="0"/>
              <a:t>	Early Warning Dissemination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Fairly </a:t>
            </a:r>
            <a:r>
              <a:rPr lang="en-US" sz="1400" dirty="0"/>
              <a:t>Sufficient materials available,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50210"/>
              </p:ext>
            </p:extLst>
          </p:nvPr>
        </p:nvGraphicFramePr>
        <p:xfrm>
          <a:off x="858378" y="1085850"/>
          <a:ext cx="537097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872"/>
                <a:gridCol w="1562100"/>
              </a:tblGrid>
              <a:tr h="2425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Covered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Missing</a:t>
                      </a:r>
                      <a:endParaRPr lang="en-US" sz="1200" dirty="0"/>
                    </a:p>
                  </a:txBody>
                  <a:tcPr/>
                </a:tc>
              </a:tr>
              <a:tr h="693155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Crisis mapping and crowdsourcing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Hydrological data management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Stream Gauging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Instrumentation and monitoring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Instrumentation on Extreme Events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45634"/>
              </p:ext>
            </p:extLst>
          </p:nvPr>
        </p:nvGraphicFramePr>
        <p:xfrm>
          <a:off x="858378" y="2815590"/>
          <a:ext cx="537097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872"/>
                <a:gridCol w="1562100"/>
              </a:tblGrid>
              <a:tr h="2425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Covered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Missing</a:t>
                      </a:r>
                      <a:endParaRPr lang="en-US" sz="1200" dirty="0"/>
                    </a:p>
                  </a:txBody>
                  <a:tcPr/>
                </a:tc>
              </a:tr>
              <a:tr h="693155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Estimation of Probable Maximum Precipitation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Precipitation and Flow Estimation in Forecasting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Flood Risk Mapping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Rating Curve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Flood Mapping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Rainfall runoff model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Remote sensing application in modelling and forecasting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Data management and Processing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83560"/>
              </p:ext>
            </p:extLst>
          </p:nvPr>
        </p:nvGraphicFramePr>
        <p:xfrm>
          <a:off x="858378" y="5320665"/>
          <a:ext cx="537097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322"/>
                <a:gridCol w="2533650"/>
              </a:tblGrid>
              <a:tr h="2425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Covered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Missing</a:t>
                      </a:r>
                      <a:endParaRPr lang="en-US" sz="1200" dirty="0"/>
                    </a:p>
                  </a:txBody>
                  <a:tcPr/>
                </a:tc>
              </a:tr>
              <a:tr h="693155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Multi hazard Early Warning system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System development and Warning Dissemination,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Disaster Preparedness and Telecommunication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Consistency in Warning Messages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Accuracy and Clarity in Messages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An interactive two way (bottom up)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communication for efficient warning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8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1" y="295275"/>
            <a:ext cx="95335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	Decision </a:t>
            </a:r>
            <a:r>
              <a:rPr lang="en-US" sz="1600" b="1" dirty="0"/>
              <a:t>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Barely adequate information available</a:t>
            </a:r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r>
              <a:rPr lang="en-US" sz="1600" b="1" dirty="0" smtClean="0"/>
              <a:t>	Response </a:t>
            </a:r>
            <a:r>
              <a:rPr lang="en-US" sz="1600" b="1" dirty="0"/>
              <a:t>to warning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Insufficient materials on the topic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46289"/>
              </p:ext>
            </p:extLst>
          </p:nvPr>
        </p:nvGraphicFramePr>
        <p:xfrm>
          <a:off x="794141" y="891540"/>
          <a:ext cx="537097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122"/>
                <a:gridCol w="2228850"/>
              </a:tblGrid>
              <a:tr h="2425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Covered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Missing</a:t>
                      </a:r>
                      <a:endParaRPr lang="en-US" sz="1200" dirty="0"/>
                    </a:p>
                  </a:txBody>
                  <a:tcPr/>
                </a:tc>
              </a:tr>
              <a:tr h="693155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Social and Institutional Aspects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Stake holder Involvement/Community Preparedness in Flood Management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Capacity building for Flood Disaster Risk Reduction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Vulnerability of Floods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Flood Plain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Adaptation and mitigation solutions to flood Inundation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Flood Response routing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32014"/>
              </p:ext>
            </p:extLst>
          </p:nvPr>
        </p:nvGraphicFramePr>
        <p:xfrm>
          <a:off x="794141" y="3169920"/>
          <a:ext cx="5370972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809"/>
                <a:gridCol w="2755163"/>
              </a:tblGrid>
              <a:tr h="2425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Covered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Missing</a:t>
                      </a:r>
                      <a:endParaRPr lang="en-US" sz="1200" dirty="0"/>
                    </a:p>
                  </a:txBody>
                  <a:tcPr/>
                </a:tc>
              </a:tr>
              <a:tr h="693155">
                <a:tc>
                  <a:txBody>
                    <a:bodyPr/>
                    <a:lstStyle/>
                    <a:p>
                      <a:pPr marL="7429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 Preparedness</a:t>
                      </a:r>
                    </a:p>
                    <a:p>
                      <a:pPr marL="7429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Legal and institutional aspects</a:t>
                      </a:r>
                    </a:p>
                    <a:p>
                      <a:pPr marL="7429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Transboundary issues</a:t>
                      </a:r>
                    </a:p>
                    <a:p>
                      <a:pPr marL="7429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Flood emergency planning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2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 of Public Education in disaster Preparedness</a:t>
                      </a:r>
                    </a:p>
                    <a:p>
                      <a:pPr marL="742950" lvl="2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Response to concurrent hazardous events </a:t>
                      </a:r>
                    </a:p>
                    <a:p>
                      <a:pPr marL="742950" lvl="2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Response to fast moving events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4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0877" y="3869669"/>
            <a:ext cx="4349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Special thanks to </a:t>
            </a:r>
            <a:r>
              <a:rPr lang="en-US" b="1" dirty="0" err="1" smtClean="0"/>
              <a:t>Shrijwal</a:t>
            </a:r>
            <a:r>
              <a:rPr lang="en-US" b="1" dirty="0" smtClean="0"/>
              <a:t> </a:t>
            </a:r>
            <a:r>
              <a:rPr lang="en-US" b="1" dirty="0" err="1" smtClean="0"/>
              <a:t>Adhikari</a:t>
            </a:r>
            <a:endParaRPr lang="en-US" b="1" dirty="0" smtClean="0"/>
          </a:p>
          <a:p>
            <a:pPr algn="ctr"/>
            <a:endParaRPr lang="en-US" dirty="0" smtClean="0"/>
          </a:p>
          <a:p>
            <a:pPr algn="ctr"/>
            <a:r>
              <a:rPr lang="en-US" i="1" dirty="0" smtClean="0"/>
              <a:t>Young Consultant in the </a:t>
            </a:r>
          </a:p>
          <a:p>
            <a:pPr algn="ctr"/>
            <a:r>
              <a:rPr lang="en-US" i="1" dirty="0" smtClean="0"/>
              <a:t>Climate </a:t>
            </a:r>
            <a:r>
              <a:rPr lang="en-US" i="1" dirty="0" smtClean="0"/>
              <a:t>And Water Department</a:t>
            </a:r>
          </a:p>
          <a:p>
            <a:pPr algn="ctr"/>
            <a:r>
              <a:rPr lang="en-US" i="1" dirty="0" smtClean="0"/>
              <a:t>During Summer </a:t>
            </a:r>
            <a:r>
              <a:rPr lang="en-US" i="1" dirty="0" smtClean="0"/>
              <a:t>2017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922776"/>
            <a:ext cx="4667250" cy="368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2885629">
            <a:off x="7891463" y="4359476"/>
            <a:ext cx="428625" cy="8071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885629">
            <a:off x="6677025" y="2948262"/>
            <a:ext cx="428625" cy="8071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05775" y="4124325"/>
            <a:ext cx="89535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 Him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9912" y="2599610"/>
            <a:ext cx="98583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That’s </a:t>
            </a:r>
            <a:r>
              <a:rPr lang="en-US" dirty="0" err="1" smtClean="0"/>
              <a:t>Shrijwal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467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0963" y="31102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713" y="31102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8488" y="31102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6263" y="31432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2138" y="31623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781" y="4844534"/>
            <a:ext cx="4813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Collection of 3,027 Files divided in </a:t>
            </a:r>
            <a:r>
              <a:rPr lang="en-US" dirty="0"/>
              <a:t>402 </a:t>
            </a:r>
            <a:r>
              <a:rPr lang="en-US" dirty="0" smtClean="0"/>
              <a:t>Folders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needing “triage”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starting point for the relevant Task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58" y="445467"/>
            <a:ext cx="20097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wmo2016_powerpoint_standard_v2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988820" cy="171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487" y="114235"/>
            <a:ext cx="3930987" cy="3647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050" b="1" dirty="0" smtClean="0"/>
              <a:t>	Manuals/Guidelines/Tool series</a:t>
            </a:r>
            <a:endParaRPr lang="en-US" sz="105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4"/>
              </a:rPr>
              <a:t>Manual on Stream Gauging (vol. 1) Field Work </a:t>
            </a:r>
            <a:r>
              <a:rPr lang="en-US" sz="1050" dirty="0"/>
              <a:t>(</a:t>
            </a:r>
            <a:r>
              <a:rPr lang="en-US" sz="1050" u="sng" dirty="0">
                <a:hlinkClick r:id="rId5"/>
              </a:rPr>
              <a:t>WMO</a:t>
            </a:r>
            <a:r>
              <a:rPr lang="en-GB" sz="1050" dirty="0"/>
              <a:t> No. 1044</a:t>
            </a:r>
            <a:r>
              <a:rPr lang="en-US" sz="1050" dirty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6"/>
              </a:rPr>
              <a:t>Manual on Flood Forecasting and Early Warning</a:t>
            </a:r>
            <a:r>
              <a:rPr lang="en-US" sz="1050" dirty="0"/>
              <a:t> (WMO No. 1072)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7"/>
              </a:rPr>
              <a:t>Crisis Mapping and Crowdsourcing in flood management </a:t>
            </a:r>
            <a:r>
              <a:rPr lang="en-US" sz="1050" dirty="0"/>
              <a:t>(</a:t>
            </a:r>
            <a:r>
              <a:rPr lang="en-US" sz="1050" u="sng" dirty="0">
                <a:hlinkClick r:id="rId8"/>
              </a:rPr>
              <a:t>APFM</a:t>
            </a:r>
            <a:r>
              <a:rPr lang="en-US" sz="1050" dirty="0"/>
              <a:t> tool)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/>
              <a:t>WHYCOS Guidelines: </a:t>
            </a:r>
            <a:r>
              <a:rPr lang="en-US" sz="1050" u="sng" dirty="0">
                <a:hlinkClick r:id="rId9"/>
              </a:rPr>
              <a:t>Hydrological Information Systems for Integrated Water Resources Management </a:t>
            </a:r>
            <a:r>
              <a:rPr lang="en-US" sz="1050" dirty="0"/>
              <a:t>(</a:t>
            </a:r>
            <a:r>
              <a:rPr lang="en-US" sz="1050" u="sng" dirty="0">
                <a:hlinkClick r:id="rId5"/>
              </a:rPr>
              <a:t>WMO</a:t>
            </a:r>
            <a:r>
              <a:rPr lang="en-GB" sz="1050" dirty="0"/>
              <a:t>/TD No. 1282</a:t>
            </a:r>
            <a:r>
              <a:rPr lang="en-US" sz="1050" dirty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10"/>
              </a:rPr>
              <a:t>Technical Regulations (vol. 3) Hydrology </a:t>
            </a:r>
            <a:r>
              <a:rPr lang="en-US" sz="1050" dirty="0"/>
              <a:t>(WMO No. 49)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11"/>
              </a:rPr>
              <a:t>Water Resource Assessment Handbook for review of National Capabilities </a:t>
            </a:r>
            <a:r>
              <a:rPr lang="en-US" sz="1050" dirty="0"/>
              <a:t>(WMO/UNESCO)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12"/>
              </a:rPr>
              <a:t>Guide to Hydrological Practices (vol. 1) Hydrology from 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      </a:t>
            </a:r>
            <a:r>
              <a:rPr lang="en-US" sz="1050" u="sng" dirty="0">
                <a:hlinkClick r:id="rId12"/>
              </a:rPr>
              <a:t>Measurement to Hydrological Formation</a:t>
            </a:r>
            <a:r>
              <a:rPr lang="en-US" sz="1050" dirty="0"/>
              <a:t> (WMO No. 168)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13"/>
              </a:rPr>
              <a:t>Meteorological Systems for Hydrological purposes</a:t>
            </a:r>
            <a:r>
              <a:rPr lang="en-US" sz="1050" dirty="0"/>
              <a:t> (OHR 42) (WMO)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14"/>
              </a:rPr>
              <a:t>Precipitation Estimation and Forecasting</a:t>
            </a:r>
            <a:r>
              <a:rPr lang="en-GB" sz="1050" dirty="0"/>
              <a:t> </a:t>
            </a:r>
            <a:r>
              <a:rPr lang="en-US" sz="1050" dirty="0"/>
              <a:t>(OHR 46) (WMO)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15"/>
              </a:rPr>
              <a:t>Hydrological Data Management: Present State and Trends </a:t>
            </a:r>
            <a:r>
              <a:rPr lang="en-US" sz="1050" dirty="0"/>
              <a:t>(OHR 48) (WMO)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16"/>
              </a:rPr>
              <a:t>Guidelines on the role, operation and management of national hydrological services</a:t>
            </a:r>
            <a:r>
              <a:rPr lang="en-GB" sz="1050" dirty="0"/>
              <a:t> </a:t>
            </a:r>
            <a:r>
              <a:rPr lang="en-US" sz="1050" dirty="0"/>
              <a:t>(OHR 49) (WMO)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17"/>
              </a:rPr>
              <a:t>Guide to Climatological Practices</a:t>
            </a:r>
            <a:r>
              <a:rPr lang="en-US" sz="1050" dirty="0"/>
              <a:t> (WMO)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18"/>
              </a:rPr>
              <a:t>Guide to Meteorological Instruments and Methods of Observation </a:t>
            </a:r>
            <a:r>
              <a:rPr lang="en-US" sz="1050" dirty="0"/>
              <a:t>(</a:t>
            </a:r>
            <a:r>
              <a:rPr lang="en-US" sz="1050" u="sng" dirty="0">
                <a:hlinkClick r:id="rId5"/>
              </a:rPr>
              <a:t>WMO</a:t>
            </a:r>
            <a:r>
              <a:rPr lang="en-US" sz="105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487" y="3960090"/>
            <a:ext cx="2700103" cy="21929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b="1" dirty="0" smtClean="0"/>
              <a:t>	Manuals/Guidelines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9"/>
              </a:rPr>
              <a:t>USBR Water Measurement Manual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0"/>
              </a:rPr>
              <a:t>USGS</a:t>
            </a:r>
            <a:r>
              <a:rPr lang="en-US" sz="1050" dirty="0"/>
              <a:t> Stream gauging, Models and </a:t>
            </a:r>
            <a:r>
              <a:rPr lang="en-US" sz="1050" dirty="0" smtClean="0"/>
              <a:t>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1"/>
              </a:rPr>
              <a:t>Measurement and Computation of  Streamflow (vol. 1): Measurement of Stage and Discharge (USGS)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2"/>
              </a:rPr>
              <a:t>Measurement and Computation of </a:t>
            </a:r>
            <a:r>
              <a:rPr lang="en-US" sz="1050" dirty="0" err="1" smtClean="0">
                <a:hlinkClick r:id="rId22"/>
              </a:rPr>
              <a:t>Streamflow</a:t>
            </a:r>
            <a:r>
              <a:rPr lang="en-US" sz="1050" dirty="0" smtClean="0">
                <a:hlinkClick r:id="rId22"/>
              </a:rPr>
              <a:t> (vol. 1): Computation of Discharge (USGS)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3"/>
              </a:rPr>
              <a:t>Guidance to Water and Adaptation to Climate Change (UN)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603599" y="114235"/>
            <a:ext cx="381642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	Training/Workshops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4" action="ppaction://hlinkfile"/>
              </a:rPr>
              <a:t>IFM training manual and facilitator’s guide (APFM-</a:t>
            </a:r>
            <a:r>
              <a:rPr lang="en-US" sz="1050" dirty="0" err="1" smtClean="0">
                <a:hlinkClick r:id="rId24" action="ppaction://hlinkfile"/>
              </a:rPr>
              <a:t>CapNet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5" action="ppaction://hlinkfile"/>
              </a:rPr>
              <a:t>Integrated Urban Flood Management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>
                <a:hlinkClick r:id="rId24" action="ppaction://hlinkfile"/>
              </a:rPr>
              <a:t>Hydrometry</a:t>
            </a:r>
            <a:r>
              <a:rPr lang="en-US" sz="1050" dirty="0" smtClean="0">
                <a:hlinkClick r:id="rId24" action="ppaction://hlinkfile"/>
              </a:rPr>
              <a:t> Training Materials (Volta-HYCOS)</a:t>
            </a:r>
            <a:endParaRPr lang="en-US" sz="105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912246" y="3960089"/>
            <a:ext cx="285870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050" b="1" dirty="0" smtClean="0"/>
              <a:t>	E-learning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6"/>
              </a:rPr>
              <a:t>Snowmelt Process (COMET)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6"/>
              </a:rPr>
              <a:t>Flash </a:t>
            </a:r>
            <a:r>
              <a:rPr lang="en-US" sz="1050" dirty="0">
                <a:hlinkClick r:id="rId26"/>
              </a:rPr>
              <a:t>Flood </a:t>
            </a:r>
            <a:r>
              <a:rPr lang="en-US" sz="1050" dirty="0" smtClean="0">
                <a:hlinkClick r:id="rId26"/>
              </a:rPr>
              <a:t>Process (COMET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6"/>
              </a:rPr>
              <a:t>Runoff </a:t>
            </a:r>
            <a:r>
              <a:rPr lang="en-US" sz="1050" dirty="0" smtClean="0">
                <a:hlinkClick r:id="rId26"/>
              </a:rPr>
              <a:t>Processes (COMET)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6"/>
              </a:rPr>
              <a:t>International Multi Hazard Early Warning </a:t>
            </a:r>
            <a:r>
              <a:rPr lang="en-US" sz="1050" dirty="0" smtClean="0">
                <a:hlinkClick r:id="rId26"/>
              </a:rPr>
              <a:t>System (COMET)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6"/>
              </a:rPr>
              <a:t>Basic Hydrological Sciences: International </a:t>
            </a:r>
            <a:r>
              <a:rPr lang="en-US" sz="1050" dirty="0" smtClean="0">
                <a:hlinkClick r:id="rId26"/>
              </a:rPr>
              <a:t>edition (COMET)</a:t>
            </a:r>
            <a:endParaRPr 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892480" y="2341400"/>
            <a:ext cx="0" cy="1547879"/>
          </a:xfrm>
          <a:prstGeom prst="straightConnector1">
            <a:avLst/>
          </a:prstGeom>
          <a:ln w="127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20242" y="1685999"/>
            <a:ext cx="68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Inside</a:t>
            </a:r>
          </a:p>
          <a:p>
            <a:r>
              <a:rPr lang="en-US" sz="1200" b="1" dirty="0" smtClean="0"/>
              <a:t>WMO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36061" y="4058248"/>
            <a:ext cx="70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Outside</a:t>
            </a:r>
          </a:p>
          <a:p>
            <a:r>
              <a:rPr lang="en-US" sz="1200" b="1" dirty="0" smtClean="0"/>
              <a:t>WMO</a:t>
            </a:r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5603599" y="794258"/>
            <a:ext cx="3380021" cy="5413984"/>
            <a:chOff x="4703763" y="826447"/>
            <a:chExt cx="3877627" cy="5413984"/>
          </a:xfrm>
          <a:noFill/>
        </p:grpSpPr>
        <p:sp>
          <p:nvSpPr>
            <p:cNvPr id="17" name="TextBox 16"/>
            <p:cNvSpPr txBox="1"/>
            <p:nvPr/>
          </p:nvSpPr>
          <p:spPr>
            <a:xfrm>
              <a:off x="4703763" y="3239610"/>
              <a:ext cx="3877627" cy="30008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050" dirty="0" smtClean="0">
                  <a:hlinkClick r:id="rId27"/>
                </a:rPr>
                <a:t>Smart Phone </a:t>
              </a:r>
              <a:r>
                <a:rPr lang="en-US" sz="1050" dirty="0" err="1" smtClean="0">
                  <a:hlinkClick r:id="rId27"/>
                </a:rPr>
                <a:t>Cithyd</a:t>
              </a:r>
              <a:endParaRPr lang="en-US" sz="1050" dirty="0" smtClean="0"/>
            </a:p>
            <a:p>
              <a:pPr marL="171450" lvl="1" indent="-1714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hlinkClick r:id="rId28"/>
                </a:rPr>
                <a:t>COBWEB Sensor  Data  Viewer, </a:t>
              </a:r>
            </a:p>
            <a:p>
              <a:pPr marL="171450" lvl="1" indent="-171450"/>
              <a:r>
                <a:rPr lang="en-US" sz="1050" dirty="0" smtClean="0"/>
                <a:t>	</a:t>
              </a:r>
              <a:r>
                <a:rPr lang="en-US" sz="1050" dirty="0" smtClean="0">
                  <a:hlinkClick r:id="rId28"/>
                </a:rPr>
                <a:t>Cobweb APP</a:t>
              </a:r>
              <a:r>
                <a:rPr lang="en-US" sz="1050" dirty="0" smtClean="0"/>
                <a:t> (</a:t>
              </a:r>
              <a:r>
                <a:rPr lang="en-US" sz="1050" dirty="0" err="1" smtClean="0">
                  <a:hlinkClick r:id="rId28"/>
                </a:rPr>
                <a:t>CobWeb</a:t>
              </a:r>
              <a:r>
                <a:rPr lang="en-US" sz="1050" dirty="0" smtClean="0"/>
                <a:t>))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050" dirty="0" smtClean="0">
                  <a:hlinkClick r:id="rId29"/>
                </a:rPr>
                <a:t>The TIGER water Information System</a:t>
              </a:r>
              <a:r>
                <a:rPr lang="en-US" sz="1050" dirty="0" smtClean="0"/>
                <a:t>, </a:t>
              </a:r>
            </a:p>
            <a:p>
              <a:pPr marL="171450" indent="-171450"/>
              <a:r>
                <a:rPr lang="en-US" sz="1050" dirty="0" smtClean="0"/>
                <a:t>	</a:t>
              </a:r>
              <a:r>
                <a:rPr lang="en-US" sz="1050" dirty="0" smtClean="0">
                  <a:hlinkClick r:id="rId29"/>
                </a:rPr>
                <a:t>Tiger Kit</a:t>
              </a:r>
              <a:r>
                <a:rPr lang="en-US" sz="1050" dirty="0" smtClean="0"/>
                <a:t> (</a:t>
              </a:r>
              <a:r>
                <a:rPr lang="en-US" sz="1050" dirty="0" smtClean="0">
                  <a:hlinkClick r:id="rId29"/>
                </a:rPr>
                <a:t>Crowd4sat</a:t>
              </a:r>
              <a:r>
                <a:rPr lang="en-US" sz="105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hlinkClick r:id="rId30"/>
                </a:rPr>
                <a:t>NOW-casting under innovative rainfall monitoring too</a:t>
              </a:r>
              <a:r>
                <a:rPr lang="en-US" sz="1050" dirty="0" smtClean="0"/>
                <a:t>l (</a:t>
              </a:r>
              <a:r>
                <a:rPr lang="en-US" sz="1050" dirty="0" smtClean="0">
                  <a:hlinkClick r:id="rId30"/>
                </a:rPr>
                <a:t>Small Rainfall system</a:t>
              </a:r>
              <a:r>
                <a:rPr lang="en-US" sz="105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err="1" smtClean="0"/>
                <a:t>Topnet</a:t>
              </a:r>
              <a:r>
                <a:rPr lang="en-US" sz="1050" dirty="0" smtClean="0"/>
                <a:t> Flood Forecasting Model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hlinkClick r:id="rId31"/>
                </a:rPr>
                <a:t>AIGA (</a:t>
              </a:r>
              <a:r>
                <a:rPr lang="en-US" sz="1050" dirty="0" err="1" smtClean="0">
                  <a:hlinkClick r:id="rId31"/>
                </a:rPr>
                <a:t>Vigicrues</a:t>
              </a:r>
              <a:r>
                <a:rPr lang="en-US" sz="1050" dirty="0" smtClean="0">
                  <a:hlinkClick r:id="rId31"/>
                </a:rPr>
                <a:t>)</a:t>
              </a:r>
              <a:endParaRPr lang="en-US" sz="105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50" dirty="0" smtClean="0">
                  <a:hlinkClick r:id="rId32"/>
                </a:rPr>
                <a:t>ADELIE, </a:t>
              </a:r>
              <a:r>
                <a:rPr lang="en-GB" sz="1050" dirty="0" err="1" smtClean="0">
                  <a:hlinkClick r:id="rId32"/>
                </a:rPr>
                <a:t>Paratronic</a:t>
              </a:r>
              <a:r>
                <a:rPr lang="en-GB" sz="1050" dirty="0" smtClean="0">
                  <a:hlinkClick r:id="rId32"/>
                </a:rPr>
                <a:t> Solutions</a:t>
              </a:r>
              <a:r>
                <a:rPr lang="en-GB" sz="1050" dirty="0" smtClean="0"/>
                <a:t> (</a:t>
              </a:r>
              <a:r>
                <a:rPr lang="en-GB" sz="1050" dirty="0" err="1" smtClean="0"/>
                <a:t>Paratronic</a:t>
              </a:r>
              <a:r>
                <a:rPr lang="en-GB" sz="1050" dirty="0" smtClean="0"/>
                <a:t>)</a:t>
              </a:r>
              <a:endParaRPr lang="en-US" sz="105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hlinkClick r:id="rId33"/>
                </a:rPr>
                <a:t>Cloud board, Snow board, River board</a:t>
              </a:r>
              <a:r>
                <a:rPr lang="en-US" sz="1050" dirty="0" smtClean="0"/>
                <a:t> (</a:t>
              </a:r>
              <a:r>
                <a:rPr lang="en-US" sz="1050" dirty="0" err="1" smtClean="0"/>
                <a:t>Tenevia</a:t>
              </a:r>
              <a:r>
                <a:rPr lang="en-US" sz="105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50" dirty="0" smtClean="0"/>
                <a:t>Wireless Meteorological Station, EP 2000 Remote Terminal Unit, EP 1000 Reading Control (PEGASUS)</a:t>
              </a:r>
              <a:endParaRPr lang="en-US" sz="105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err="1" smtClean="0">
                  <a:hlinkClick r:id="rId34"/>
                </a:rPr>
                <a:t>Myfloodrisk</a:t>
              </a:r>
              <a:r>
                <a:rPr lang="en-US" sz="1050" dirty="0" smtClean="0">
                  <a:hlinkClick r:id="rId34"/>
                </a:rPr>
                <a:t>, </a:t>
              </a:r>
              <a:r>
                <a:rPr lang="en-US" sz="1050" dirty="0" err="1" smtClean="0">
                  <a:hlinkClick r:id="rId34"/>
                </a:rPr>
                <a:t>Rainsat</a:t>
              </a:r>
              <a:r>
                <a:rPr lang="en-US" sz="1050" dirty="0" smtClean="0">
                  <a:hlinkClick r:id="rId34"/>
                </a:rPr>
                <a:t> , </a:t>
              </a:r>
              <a:r>
                <a:rPr lang="en-US" sz="1050" dirty="0" err="1" smtClean="0">
                  <a:hlinkClick r:id="rId34"/>
                </a:rPr>
                <a:t>Mijn</a:t>
              </a:r>
              <a:r>
                <a:rPr lang="en-US" sz="1050" dirty="0" smtClean="0">
                  <a:hlinkClick r:id="rId34"/>
                </a:rPr>
                <a:t> </a:t>
              </a:r>
            </a:p>
            <a:p>
              <a:pPr marL="171450" indent="-171450"/>
              <a:r>
                <a:rPr lang="en-US" sz="1050" dirty="0" smtClean="0"/>
                <a:t>	</a:t>
              </a:r>
              <a:r>
                <a:rPr lang="en-US" sz="1050" dirty="0" err="1" smtClean="0">
                  <a:hlinkClick r:id="rId34"/>
                </a:rPr>
                <a:t>Hoogwaterstanden</a:t>
              </a:r>
              <a:r>
                <a:rPr lang="en-US" sz="1050" dirty="0" smtClean="0">
                  <a:hlinkClick r:id="rId34"/>
                </a:rPr>
                <a:t>, </a:t>
              </a:r>
              <a:r>
                <a:rPr lang="en-US" sz="1050" dirty="0" err="1" smtClean="0">
                  <a:hlinkClick r:id="rId34"/>
                </a:rPr>
                <a:t>Safetrip</a:t>
              </a:r>
              <a:r>
                <a:rPr lang="en-US" sz="1050" dirty="0" smtClean="0"/>
                <a:t> (HKV)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50" dirty="0" smtClean="0"/>
                <a:t>Rain Gauge Model TS 220, </a:t>
              </a:r>
            </a:p>
            <a:p>
              <a:pPr marL="171450" indent="-171450"/>
              <a:r>
                <a:rPr lang="en-GB" sz="1050" dirty="0" smtClean="0"/>
                <a:t>	Wind Sensor Model TS 231/232, </a:t>
              </a:r>
            </a:p>
            <a:p>
              <a:pPr marL="171450" indent="-171450"/>
              <a:r>
                <a:rPr lang="en-GB" sz="1050" dirty="0" smtClean="0"/>
                <a:t>	Temperature Humidity Sensor TS 251 (</a:t>
              </a:r>
              <a:r>
                <a:rPr lang="en-GB" sz="1050" dirty="0" err="1" smtClean="0"/>
                <a:t>Meteortec</a:t>
              </a:r>
              <a:r>
                <a:rPr lang="en-GB" sz="1050" dirty="0" smtClean="0"/>
                <a:t>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3763" y="1009426"/>
              <a:ext cx="3456384" cy="219290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ALADIN Forecast (</a:t>
              </a:r>
              <a:r>
                <a:rPr lang="en-US" sz="1050" dirty="0" smtClean="0">
                  <a:hlinkClick r:id="rId35"/>
                </a:rPr>
                <a:t>FFGS</a:t>
              </a:r>
              <a:r>
                <a:rPr lang="en-US" sz="1050" dirty="0" smtClean="0"/>
                <a:t>)</a:t>
              </a:r>
              <a:endParaRPr lang="en-US" sz="105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FMAP (</a:t>
              </a:r>
              <a:r>
                <a:rPr lang="en-US" sz="1050" dirty="0" smtClean="0">
                  <a:hlinkClick r:id="rId35"/>
                </a:rPr>
                <a:t>FFGS</a:t>
              </a:r>
              <a:r>
                <a:rPr lang="en-US" sz="1050" dirty="0" smtClean="0"/>
                <a:t>)</a:t>
              </a:r>
              <a:endParaRPr lang="en-US" sz="105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/>
                <a:t>Water Level Sensor </a:t>
              </a:r>
              <a:r>
                <a:rPr lang="en-US" sz="1050" dirty="0" smtClean="0"/>
                <a:t>Shaft </a:t>
              </a:r>
              <a:r>
                <a:rPr lang="en-US" sz="1050" dirty="0"/>
                <a:t>Encoder with </a:t>
              </a:r>
              <a:r>
                <a:rPr lang="en-US" sz="1050" dirty="0" smtClean="0"/>
                <a:t>Float (</a:t>
              </a:r>
              <a:r>
                <a:rPr lang="en-US" sz="1050" dirty="0" smtClean="0">
                  <a:hlinkClick r:id="rId36"/>
                </a:rPr>
                <a:t>HYCOS</a:t>
              </a:r>
              <a:r>
                <a:rPr lang="en-US" sz="1050" dirty="0" smtClean="0"/>
                <a:t>)</a:t>
              </a:r>
              <a:endParaRPr lang="en-US" sz="105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/>
                <a:t>Hydrostatic Pressure </a:t>
              </a:r>
              <a:r>
                <a:rPr lang="en-US" sz="1050" dirty="0" smtClean="0"/>
                <a:t>Sensor (HYCOS)</a:t>
              </a:r>
              <a:endParaRPr lang="en-US" sz="105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/>
                <a:t>Sensor Based on Bubble </a:t>
              </a:r>
              <a:r>
                <a:rPr lang="en-US" sz="1050" dirty="0" smtClean="0"/>
                <a:t>Principle (HYCOS)</a:t>
              </a:r>
              <a:endParaRPr lang="en-US" sz="105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/>
                <a:t>Ultrasonic </a:t>
              </a:r>
              <a:r>
                <a:rPr lang="en-US" sz="1050" dirty="0" smtClean="0"/>
                <a:t>Sensors (HYCOS)</a:t>
              </a:r>
              <a:endParaRPr lang="en-US" sz="105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/>
                <a:t>Radar </a:t>
              </a:r>
              <a:r>
                <a:rPr lang="en-US" sz="1050" dirty="0" smtClean="0"/>
                <a:t>Sensors (HYCOS)</a:t>
              </a:r>
              <a:r>
                <a:rPr lang="en-US" sz="1050" dirty="0"/>
                <a:t>	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/>
                <a:t>Low Cost Environmental Sensing Technologies </a:t>
              </a:r>
            </a:p>
            <a:p>
              <a:r>
                <a:rPr lang="en-US" sz="1050" dirty="0" smtClean="0"/>
                <a:t>(</a:t>
              </a:r>
              <a:r>
                <a:rPr lang="en-US" sz="1050" dirty="0"/>
                <a:t>Camera based runoff measurement, </a:t>
              </a:r>
              <a:r>
                <a:rPr lang="en-US" sz="1050" dirty="0" err="1"/>
                <a:t>Arduino</a:t>
              </a:r>
              <a:r>
                <a:rPr lang="en-US" sz="1050" dirty="0"/>
                <a:t> </a:t>
              </a:r>
              <a:r>
                <a:rPr lang="en-US" sz="1050" dirty="0" smtClean="0"/>
                <a:t>based          meteorological </a:t>
              </a:r>
              <a:r>
                <a:rPr lang="en-US" sz="1050" dirty="0"/>
                <a:t>station, Mini Cactus ,</a:t>
              </a:r>
              <a:r>
                <a:rPr lang="en-US" sz="1050" dirty="0" smtClean="0"/>
                <a:t>MIMIO, </a:t>
              </a:r>
            </a:p>
            <a:p>
              <a:r>
                <a:rPr lang="en-US" sz="1050" dirty="0" err="1" smtClean="0"/>
                <a:t>iMOMO</a:t>
              </a:r>
              <a:r>
                <a:rPr lang="en-US" sz="1050" dirty="0" smtClean="0"/>
                <a:t> </a:t>
              </a:r>
              <a:r>
                <a:rPr lang="en-US" sz="1050" dirty="0"/>
                <a:t>smart </a:t>
              </a:r>
              <a:r>
                <a:rPr lang="en-US" sz="1050" dirty="0" smtClean="0"/>
                <a:t>stick) (</a:t>
              </a:r>
              <a:r>
                <a:rPr lang="en-US" sz="1050" dirty="0" err="1" smtClean="0">
                  <a:hlinkClick r:id="rId37"/>
                </a:rPr>
                <a:t>iMomo</a:t>
              </a:r>
              <a:r>
                <a:rPr lang="en-US" sz="1050" dirty="0" smtClean="0">
                  <a:hlinkClick r:id="rId37"/>
                </a:rPr>
                <a:t> Innovation Hub</a:t>
              </a:r>
              <a:r>
                <a:rPr lang="en-US" sz="1050" dirty="0" smtClean="0"/>
                <a:t>)</a:t>
              </a:r>
            </a:p>
            <a:p>
              <a:endParaRPr lang="en-US" sz="105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48170" y="826447"/>
              <a:ext cx="2083732" cy="2539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050" b="1" dirty="0" smtClean="0"/>
                <a:t>Products/Platform</a:t>
              </a:r>
              <a:endParaRPr lang="en-US" sz="105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680546" y="3100979"/>
            <a:ext cx="42092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0991" y="3743665"/>
            <a:ext cx="455027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681270" y="3100979"/>
            <a:ext cx="0" cy="6426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3408" y="191683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5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7576" y="2093554"/>
            <a:ext cx="4316424" cy="43011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100" b="1" dirty="0" smtClean="0"/>
              <a:t>	Manuals/Guidelines/Tool series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/>
              </a:rPr>
              <a:t>Crisis Mapping and Crowdsourcing in flood management</a:t>
            </a:r>
            <a:r>
              <a:rPr lang="en-US" sz="1050" dirty="0" smtClean="0"/>
              <a:t> (APFM tool)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"/>
              </a:rPr>
              <a:t>WMO Manual </a:t>
            </a:r>
            <a:r>
              <a:rPr lang="en-US" sz="1050" dirty="0">
                <a:hlinkClick r:id="rId3"/>
              </a:rPr>
              <a:t>on Estimation of Probable Maximum Precipitation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4"/>
              </a:rPr>
              <a:t>Manual on Flood Forecasting and </a:t>
            </a:r>
            <a:r>
              <a:rPr lang="en-US" sz="1050" dirty="0" smtClean="0">
                <a:hlinkClick r:id="rId4"/>
              </a:rPr>
              <a:t>Warning</a:t>
            </a:r>
            <a:r>
              <a:rPr lang="en-US" sz="1050" dirty="0" smtClean="0"/>
              <a:t> (APFM tool)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5"/>
              </a:rPr>
              <a:t>IFM Flood Forecasting and Early </a:t>
            </a:r>
            <a:r>
              <a:rPr lang="en-US" sz="1050" dirty="0" smtClean="0">
                <a:hlinkClick r:id="rId5"/>
              </a:rPr>
              <a:t>Warning</a:t>
            </a:r>
            <a:r>
              <a:rPr lang="en-US" sz="1050" dirty="0" smtClean="0"/>
              <a:t> (APFM tool)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6"/>
              </a:rPr>
              <a:t>IFM Flood </a:t>
            </a:r>
            <a:r>
              <a:rPr lang="en-US" sz="1050" dirty="0" smtClean="0">
                <a:hlinkClick r:id="rId6"/>
              </a:rPr>
              <a:t>Mapping</a:t>
            </a:r>
            <a:r>
              <a:rPr lang="en-US" sz="1050" dirty="0" smtClean="0"/>
              <a:t> (APFM tool)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/>
              </a:rPr>
              <a:t>Management of Water Resources and Application of hydrological practices (WMO)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8"/>
              </a:rPr>
              <a:t>Manual on Low flow Estimation and Prediction</a:t>
            </a:r>
            <a:r>
              <a:rPr lang="en-US" sz="1050" dirty="0" smtClean="0"/>
              <a:t> (</a:t>
            </a:r>
            <a:r>
              <a:rPr lang="en-US" sz="1050" dirty="0" smtClean="0">
                <a:hlinkClick r:id="rId9"/>
              </a:rPr>
              <a:t>APFM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Technical Regulations (vol. 3) (WMO)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0"/>
              </a:rPr>
              <a:t>Guide to Hydrological Practices (vol. 2) Management of Water Resources and Application of Hydrological Practices</a:t>
            </a:r>
            <a:r>
              <a:rPr lang="en-US" sz="1050" dirty="0" smtClean="0"/>
              <a:t> (WMO)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7"/>
              </a:rPr>
              <a:t>Guide to Hydrological Practices (vol. 1) Hydrology from </a:t>
            </a:r>
          </a:p>
          <a:p>
            <a:r>
              <a:rPr lang="en-US" sz="1050" dirty="0"/>
              <a:t>      </a:t>
            </a:r>
            <a:r>
              <a:rPr lang="en-US" sz="1050" dirty="0">
                <a:hlinkClick r:id="rId7"/>
              </a:rPr>
              <a:t>Measurement to Hydrological </a:t>
            </a:r>
            <a:r>
              <a:rPr lang="en-US" sz="1050" dirty="0" smtClean="0">
                <a:hlinkClick r:id="rId7"/>
              </a:rPr>
              <a:t>Formation</a:t>
            </a:r>
            <a:r>
              <a:rPr lang="en-US" sz="1050" dirty="0" smtClean="0"/>
              <a:t> (</a:t>
            </a:r>
            <a:r>
              <a:rPr lang="en-US" sz="1050" dirty="0" smtClean="0">
                <a:hlinkClick r:id="rId11"/>
              </a:rPr>
              <a:t>WMO</a:t>
            </a:r>
            <a:r>
              <a:rPr lang="en-US" sz="1050" dirty="0" smtClean="0"/>
              <a:t>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2"/>
              </a:rPr>
              <a:t>Water </a:t>
            </a:r>
            <a:r>
              <a:rPr lang="en-US" sz="1050" dirty="0">
                <a:hlinkClick r:id="rId12"/>
              </a:rPr>
              <a:t>Resource Assessment Handbook For Review of National </a:t>
            </a:r>
            <a:r>
              <a:rPr lang="en-US" sz="1050" dirty="0" smtClean="0">
                <a:hlinkClick r:id="rId12"/>
              </a:rPr>
              <a:t>Capabilities (WMO/UNESCO)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Meteorological </a:t>
            </a:r>
            <a:r>
              <a:rPr lang="en-US" sz="1050" dirty="0"/>
              <a:t>Systems for Hydrological </a:t>
            </a:r>
            <a:r>
              <a:rPr lang="en-US" sz="1050" dirty="0" smtClean="0"/>
              <a:t>purposes (</a:t>
            </a:r>
            <a:r>
              <a:rPr lang="en-US" sz="1050" dirty="0" smtClean="0">
                <a:hlinkClick r:id="rId11"/>
              </a:rPr>
              <a:t>WMO</a:t>
            </a:r>
            <a:r>
              <a:rPr lang="en-US" sz="1050" dirty="0" smtClean="0"/>
              <a:t>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3"/>
              </a:rPr>
              <a:t>Precipitation Estimation and </a:t>
            </a:r>
            <a:r>
              <a:rPr lang="en-US" sz="1050" dirty="0" smtClean="0">
                <a:hlinkClick r:id="rId13"/>
              </a:rPr>
              <a:t>Forecasting (WMO)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6"/>
              </a:rPr>
              <a:t>Flood </a:t>
            </a:r>
            <a:r>
              <a:rPr lang="en-US" sz="1050" dirty="0" smtClean="0">
                <a:hlinkClick r:id="rId6"/>
              </a:rPr>
              <a:t>Mapping Manual</a:t>
            </a:r>
            <a:r>
              <a:rPr lang="en-US" sz="1050" dirty="0" smtClean="0"/>
              <a:t> (WMO)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4"/>
              </a:rPr>
              <a:t>Guidelines on Multi </a:t>
            </a:r>
            <a:r>
              <a:rPr lang="en-US" sz="1050" dirty="0" smtClean="0">
                <a:hlinkClick r:id="rId14"/>
              </a:rPr>
              <a:t>Hazard </a:t>
            </a:r>
            <a:r>
              <a:rPr lang="en-US" sz="1050" dirty="0">
                <a:hlinkClick r:id="rId14"/>
              </a:rPr>
              <a:t>Impact based forecast and Warning </a:t>
            </a:r>
            <a:r>
              <a:rPr lang="en-US" sz="1050" dirty="0" smtClean="0">
                <a:hlinkClick r:id="rId14"/>
              </a:rPr>
              <a:t>Service</a:t>
            </a:r>
            <a:r>
              <a:rPr lang="en-US" sz="1050" dirty="0" smtClean="0"/>
              <a:t> (</a:t>
            </a:r>
            <a:r>
              <a:rPr lang="en-US" sz="1050" dirty="0" smtClean="0">
                <a:hlinkClick r:id="rId11"/>
              </a:rPr>
              <a:t>WMO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5"/>
              </a:rPr>
              <a:t>Hydrological Data Management: Present State and </a:t>
            </a:r>
            <a:r>
              <a:rPr lang="en-US" sz="1050" dirty="0" smtClean="0">
                <a:hlinkClick r:id="rId15"/>
              </a:rPr>
              <a:t>Trends</a:t>
            </a:r>
            <a:r>
              <a:rPr lang="en-US" sz="1050" dirty="0" smtClean="0"/>
              <a:t> (</a:t>
            </a:r>
            <a:r>
              <a:rPr lang="en-US" sz="1050" dirty="0" smtClean="0">
                <a:hlinkClick r:id="rId11"/>
              </a:rPr>
              <a:t>WMO</a:t>
            </a:r>
            <a:r>
              <a:rPr lang="en-US" sz="1050" dirty="0" smtClean="0"/>
              <a:t>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6"/>
              </a:rPr>
              <a:t>Guidelines on </a:t>
            </a:r>
            <a:r>
              <a:rPr lang="en-US" sz="1050" dirty="0" smtClean="0">
                <a:hlinkClick r:id="rId16"/>
              </a:rPr>
              <a:t>role</a:t>
            </a:r>
            <a:r>
              <a:rPr lang="en-US" sz="1050" dirty="0">
                <a:hlinkClick r:id="rId16"/>
              </a:rPr>
              <a:t>, operation </a:t>
            </a:r>
            <a:r>
              <a:rPr lang="en-US" sz="1050" dirty="0" smtClean="0">
                <a:hlinkClick r:id="rId16"/>
              </a:rPr>
              <a:t>&amp; management </a:t>
            </a:r>
            <a:r>
              <a:rPr lang="en-US" sz="1050" dirty="0">
                <a:hlinkClick r:id="rId16"/>
              </a:rPr>
              <a:t>of national hydrological </a:t>
            </a:r>
            <a:r>
              <a:rPr lang="en-US" sz="1050" dirty="0" smtClean="0">
                <a:hlinkClick r:id="rId16"/>
              </a:rPr>
              <a:t>services</a:t>
            </a:r>
            <a:r>
              <a:rPr lang="en-US" sz="1050" dirty="0" smtClean="0"/>
              <a:t>  (WMO)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7"/>
              </a:rPr>
              <a:t>Guide to </a:t>
            </a:r>
            <a:r>
              <a:rPr lang="en-US" sz="1050" dirty="0" err="1" smtClean="0">
                <a:hlinkClick r:id="rId17"/>
              </a:rPr>
              <a:t>Climatological</a:t>
            </a:r>
            <a:r>
              <a:rPr lang="en-US" sz="1050" dirty="0" smtClean="0">
                <a:hlinkClick r:id="rId17"/>
              </a:rPr>
              <a:t> Practices</a:t>
            </a:r>
            <a:r>
              <a:rPr lang="en-US" sz="1050" dirty="0" smtClean="0"/>
              <a:t> (WMO)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316" y="0"/>
            <a:ext cx="5010387" cy="4131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2"/>
            <a:r>
              <a:rPr lang="en-US" sz="1050" b="1" dirty="0" smtClean="0"/>
              <a:t>Training/workshops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8" action="ppaction://hlinkfile"/>
              </a:rPr>
              <a:t>Flood Risk Mapping and Assessments (APFM/Ethiopia)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9" action="ppaction://hlinkfile"/>
              </a:rPr>
              <a:t>Data Mining for flood mapping (WMO)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The Development of Flood Forecasting and Early </a:t>
            </a:r>
          </a:p>
          <a:p>
            <a:r>
              <a:rPr lang="en-US" sz="1050" dirty="0" smtClean="0"/>
              <a:t>      Warning Services (WMO/USAID)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0" action="ppaction://hlinkfile"/>
              </a:rPr>
              <a:t>Urban flood Management (APFM/France)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1" action="ppaction://hlinkfile"/>
              </a:rPr>
              <a:t>Measures of Flood Management (APFM/Vietnam)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2" action="ppaction://hlinkfile"/>
              </a:rPr>
              <a:t>Best Practice guidelines for Flood Risk Assessment (APFM/Vietnam)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3" action="ppaction://hlinkfile"/>
              </a:rPr>
              <a:t>Flood Measures and Management Plans (APFM/Cuba)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4" action="ppaction://hlinkfile"/>
              </a:rPr>
              <a:t>Integrated Urban Flood Management Planning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4" action="ppaction://hlinkfile"/>
              </a:rPr>
              <a:t>Urban Flood Management in Changing Climate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5" action="ppaction://hlinkfile"/>
              </a:rPr>
              <a:t>Structural and Non Structural Measures in Flood Risk Mapping (APFM/Austria)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5" action="ppaction://hlinkfile"/>
              </a:rPr>
              <a:t>Monitoring and Forecasting (APFM/Austria)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6" action="ppaction://hlinkfile"/>
              </a:rPr>
              <a:t>Flood Loss Assessments (APFM/Balkan and Turkey)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7" action="ppaction://hlinkfile"/>
              </a:rPr>
              <a:t>Flood forecasting and Warning System; System Development-Warning Issued Dissemination of Messages (APFM/Croatia)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7" action="ppaction://hlinkfile"/>
              </a:rPr>
              <a:t>Flood Defense Measure Pluvial Flash and Urban Flooding Erosion (APFM/Croatia)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7" action="ppaction://hlinkfile"/>
              </a:rPr>
              <a:t>Decision Making Financial Strategies (APFM/Croatia)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8" action="ppaction://hlinkfile"/>
              </a:rPr>
              <a:t>Data collection and Use for Flood and Drought Management (APFM/ETHZ)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9" action="ppaction://hlinkfile"/>
              </a:rPr>
              <a:t>IFM training manual and facilitator’s guide (APFM-</a:t>
            </a:r>
            <a:r>
              <a:rPr lang="en-US" sz="1050" dirty="0" err="1" smtClean="0">
                <a:hlinkClick r:id="rId29" action="ppaction://hlinkfile"/>
              </a:rPr>
              <a:t>CapNet</a:t>
            </a:r>
            <a:r>
              <a:rPr lang="en-US" sz="1050" dirty="0" smtClean="0">
                <a:hlinkClick r:id="rId29" action="ppaction://hlinkfile"/>
              </a:rPr>
              <a:t>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4" action="ppaction://hlinkfile"/>
              </a:rPr>
              <a:t>Integrated Urban Flood Management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9" action="ppaction://hlinkfile"/>
              </a:rPr>
              <a:t>Training Session on Calibration of Rating curve (Volta/HYCOS)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9" action="ppaction://hlinkfile"/>
              </a:rPr>
              <a:t>Case Study on Rating Curve (Volta/HYCOS)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>
                <a:hlinkClick r:id="rId26" action="ppaction://hlinkfile"/>
              </a:rPr>
              <a:t>Training Manual on Best Practice in Flood Forecasting and </a:t>
            </a:r>
          </a:p>
          <a:p>
            <a:r>
              <a:rPr lang="en-GB" sz="1050" dirty="0" smtClean="0">
                <a:hlinkClick r:id="rId26" action="ppaction://hlinkfile"/>
              </a:rPr>
              <a:t>      Warning (APFM/Antalya)</a:t>
            </a:r>
            <a:endParaRPr lang="en-US" sz="105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85316" y="4203625"/>
            <a:ext cx="4409805" cy="2051934"/>
            <a:chOff x="5567572" y="3836570"/>
            <a:chExt cx="4409805" cy="2051934"/>
          </a:xfrm>
        </p:grpSpPr>
        <p:sp>
          <p:nvSpPr>
            <p:cNvPr id="16" name="TextBox 15"/>
            <p:cNvSpPr txBox="1"/>
            <p:nvPr/>
          </p:nvSpPr>
          <p:spPr>
            <a:xfrm>
              <a:off x="5567572" y="4018761"/>
              <a:ext cx="4409805" cy="1869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err="1" smtClean="0"/>
                <a:t>Topnet</a:t>
              </a:r>
              <a:r>
                <a:rPr lang="en-US" sz="1050" dirty="0" smtClean="0"/>
                <a:t> Flood Forecasting Model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SWE, MELT, ASM </a:t>
              </a:r>
              <a:r>
                <a:rPr lang="en-US" sz="1050" dirty="0"/>
                <a:t>Average Soil </a:t>
              </a:r>
              <a:r>
                <a:rPr lang="en-US" sz="1050" dirty="0" smtClean="0"/>
                <a:t>Moisture, </a:t>
              </a:r>
            </a:p>
            <a:p>
              <a:r>
                <a:rPr lang="en-US" sz="1050" dirty="0"/>
                <a:t> </a:t>
              </a:r>
              <a:r>
                <a:rPr lang="en-US" sz="1050" dirty="0" smtClean="0"/>
                <a:t>      </a:t>
              </a:r>
              <a:r>
                <a:rPr lang="en-US" sz="1050" dirty="0"/>
                <a:t>Flash Flood </a:t>
              </a:r>
              <a:r>
                <a:rPr lang="en-US" sz="1050" dirty="0" smtClean="0"/>
                <a:t>Guidance, IFFT </a:t>
              </a:r>
              <a:r>
                <a:rPr lang="en-US" sz="1050" dirty="0"/>
                <a:t>Imminent Flash Flood </a:t>
              </a:r>
              <a:r>
                <a:rPr lang="en-US" sz="1050" dirty="0" smtClean="0"/>
                <a:t>Threat, </a:t>
              </a:r>
            </a:p>
            <a:p>
              <a:pPr marL="171450" indent="-171450"/>
              <a:r>
                <a:rPr lang="en-US" sz="1050" dirty="0"/>
                <a:t>	</a:t>
              </a:r>
              <a:r>
                <a:rPr lang="en-US" sz="1050" dirty="0" smtClean="0"/>
                <a:t>FFFT </a:t>
              </a:r>
              <a:r>
                <a:rPr lang="en-US" sz="1050" dirty="0"/>
                <a:t>Forecast Flash Flood </a:t>
              </a:r>
              <a:r>
                <a:rPr lang="en-US" sz="1050" dirty="0" smtClean="0"/>
                <a:t>Threat , Multi </a:t>
              </a:r>
            </a:p>
            <a:p>
              <a:pPr marL="171450" indent="-171450"/>
              <a:r>
                <a:rPr lang="en-US" sz="1050" dirty="0" smtClean="0"/>
                <a:t>	Linear Regression (MLR), Daily rainfall runoff model </a:t>
              </a:r>
            </a:p>
            <a:p>
              <a:pPr marL="171450" indent="-171450"/>
              <a:r>
                <a:rPr lang="en-US" sz="1050" dirty="0" smtClean="0"/>
                <a:t>	(SPLASH) (</a:t>
              </a:r>
              <a:r>
                <a:rPr lang="en-US" sz="1050" dirty="0" smtClean="0">
                  <a:hlinkClick r:id="rId30"/>
                </a:rPr>
                <a:t>FFGS</a:t>
              </a:r>
              <a:r>
                <a:rPr lang="en-US" sz="1050" dirty="0" smtClean="0"/>
                <a:t>)</a:t>
              </a:r>
              <a:endParaRPr lang="en-US" sz="105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Knowledge &amp; Decision Support Tools </a:t>
              </a:r>
            </a:p>
            <a:p>
              <a:r>
                <a:rPr lang="en-US" sz="1050" dirty="0"/>
                <a:t> </a:t>
              </a:r>
              <a:r>
                <a:rPr lang="en-US" sz="1050" dirty="0" smtClean="0"/>
                <a:t>     (</a:t>
              </a:r>
              <a:r>
                <a:rPr lang="en-US" sz="1050" dirty="0" smtClean="0">
                  <a:hlinkClick r:id="rId31"/>
                </a:rPr>
                <a:t>Water </a:t>
              </a:r>
              <a:r>
                <a:rPr lang="en-US" sz="1050" dirty="0">
                  <a:hlinkClick r:id="rId31"/>
                </a:rPr>
                <a:t>Balance </a:t>
              </a:r>
              <a:r>
                <a:rPr lang="en-US" sz="1050" dirty="0" smtClean="0">
                  <a:hlinkClick r:id="rId31"/>
                </a:rPr>
                <a:t>Modelling , River </a:t>
              </a:r>
              <a:r>
                <a:rPr lang="en-US" sz="1050" dirty="0">
                  <a:hlinkClick r:id="rId31"/>
                </a:rPr>
                <a:t>runoff </a:t>
              </a:r>
              <a:r>
                <a:rPr lang="en-US" sz="1050" dirty="0" smtClean="0">
                  <a:hlinkClick r:id="rId31"/>
                </a:rPr>
                <a:t> Forecasting, </a:t>
              </a:r>
            </a:p>
            <a:p>
              <a:r>
                <a:rPr lang="en-US" sz="1050" dirty="0" smtClean="0"/>
                <a:t>      </a:t>
              </a:r>
              <a:r>
                <a:rPr lang="en-US" sz="1050" dirty="0" smtClean="0">
                  <a:hlinkClick r:id="rId31"/>
                </a:rPr>
                <a:t>Informing the      Agricultural Calendar, Demand </a:t>
              </a:r>
              <a:r>
                <a:rPr lang="en-US" sz="1050" dirty="0">
                  <a:hlinkClick r:id="rId31"/>
                </a:rPr>
                <a:t>side irrigation </a:t>
              </a:r>
              <a:endParaRPr lang="en-US" sz="1050" dirty="0" smtClean="0">
                <a:hlinkClick r:id="rId31"/>
              </a:endParaRPr>
            </a:p>
            <a:p>
              <a:r>
                <a:rPr lang="en-US" sz="1050" dirty="0"/>
                <a:t> </a:t>
              </a:r>
              <a:r>
                <a:rPr lang="en-US" sz="1050" dirty="0" smtClean="0"/>
                <a:t>     </a:t>
              </a:r>
              <a:r>
                <a:rPr lang="en-US" sz="1050" dirty="0" smtClean="0">
                  <a:hlinkClick r:id="rId31"/>
                </a:rPr>
                <a:t>Calculator, Water </a:t>
              </a:r>
              <a:r>
                <a:rPr lang="en-US" sz="1050" dirty="0">
                  <a:hlinkClick r:id="rId31"/>
                </a:rPr>
                <a:t>Stress </a:t>
              </a:r>
              <a:r>
                <a:rPr lang="en-US" sz="1050" dirty="0" smtClean="0">
                  <a:hlinkClick r:id="rId31"/>
                </a:rPr>
                <a:t>monitor (</a:t>
              </a:r>
              <a:r>
                <a:rPr lang="en-US" sz="1050" dirty="0" err="1" smtClean="0">
                  <a:hlinkClick r:id="rId31"/>
                </a:rPr>
                <a:t>iMoMo</a:t>
              </a:r>
              <a:r>
                <a:rPr lang="en-US" sz="1050" dirty="0" smtClean="0">
                  <a:hlinkClick r:id="rId31"/>
                </a:rPr>
                <a:t> Innovation Hub)</a:t>
              </a:r>
              <a:endParaRPr lang="en-US" sz="105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5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720871" y="3836570"/>
              <a:ext cx="122661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/>
                <a:t>Products/Platform</a:t>
              </a:r>
              <a:endParaRPr lang="en-US" sz="1050" b="1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57188"/>
            <a:ext cx="1247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85788" y="76783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(WMO resources)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576" y="4908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455" y="532653"/>
            <a:ext cx="4848192" cy="3808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b="1" dirty="0" smtClean="0"/>
              <a:t>	Manual/Guidelines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 action="ppaction://hlinkfile"/>
              </a:rPr>
              <a:t>Sub Seasonal to Seasonal forecasting </a:t>
            </a:r>
          </a:p>
          <a:p>
            <a:r>
              <a:rPr lang="en-US" sz="1050" dirty="0" smtClean="0"/>
              <a:t>      </a:t>
            </a:r>
            <a:r>
              <a:rPr lang="en-US" sz="1050" dirty="0" smtClean="0">
                <a:hlinkClick r:id="rId2" action="ppaction://hlinkfile"/>
              </a:rPr>
              <a:t>project for water management (BoM)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 action="ppaction://hlinkfile"/>
              </a:rPr>
              <a:t>Complementing </a:t>
            </a:r>
            <a:r>
              <a:rPr lang="en-US" sz="1050" dirty="0">
                <a:hlinkClick r:id="rId2" action="ppaction://hlinkfile"/>
              </a:rPr>
              <a:t>Monitoring with Prediction for Water </a:t>
            </a:r>
            <a:r>
              <a:rPr lang="en-US" sz="1050" dirty="0" smtClean="0">
                <a:hlinkClick r:id="rId2" action="ppaction://hlinkfile"/>
              </a:rPr>
              <a:t>Management (CSUF/GWP)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" action="ppaction://hlinkfile"/>
              </a:rPr>
              <a:t>Remote Sensing applications to Water Resources Exploration and Management to Enhance Resiliency to climate Change and promote Economic </a:t>
            </a:r>
            <a:r>
              <a:rPr lang="en-US" sz="1050" dirty="0" smtClean="0">
                <a:hlinkClick r:id="rId2" action="ppaction://hlinkfile"/>
              </a:rPr>
              <a:t>Development (USGS)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" action="ppaction://hlinkfile"/>
              </a:rPr>
              <a:t>USGS </a:t>
            </a:r>
            <a:r>
              <a:rPr lang="en-US" sz="1050" dirty="0" smtClean="0">
                <a:hlinkClick r:id="rId2" action="ppaction://hlinkfile"/>
              </a:rPr>
              <a:t>Stream gauging, </a:t>
            </a:r>
            <a:r>
              <a:rPr lang="en-US" sz="1050" dirty="0">
                <a:hlinkClick r:id="rId2" action="ppaction://hlinkfile"/>
              </a:rPr>
              <a:t>Models and </a:t>
            </a:r>
            <a:r>
              <a:rPr lang="en-US" sz="1050" dirty="0" smtClean="0">
                <a:hlinkClick r:id="rId2" action="ppaction://hlinkfile"/>
              </a:rPr>
              <a:t>Tools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" action="ppaction://hlinkfile"/>
              </a:rPr>
              <a:t>Flood Mapping: A point of departure for Flood Risk Management (ICHARM)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" action="ppaction://hlinkfile"/>
              </a:rPr>
              <a:t>Approaches to flood vulnerability assessment (UNU)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" action="ppaction://hlinkfile"/>
              </a:rPr>
              <a:t>Planning for Flood Mapping (UNU)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Extreme Events and Disaster Management (UFRGS/</a:t>
            </a:r>
            <a:r>
              <a:rPr lang="en-US" sz="1050" dirty="0" err="1" smtClean="0"/>
              <a:t>Brasil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4" action="ppaction://hlinkfile"/>
              </a:rPr>
              <a:t>Urban Storm Water Management Manual for Malaysia: Adding Value to Vision (USMD/Malaysia)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5" action="ppaction://hlinkfile"/>
              </a:rPr>
              <a:t>Manual on Stream Gauging (</a:t>
            </a:r>
            <a:r>
              <a:rPr lang="en-US" sz="1050" dirty="0" err="1" smtClean="0">
                <a:hlinkClick r:id="rId5" action="ppaction://hlinkfile"/>
              </a:rPr>
              <a:t>Vol</a:t>
            </a:r>
            <a:r>
              <a:rPr lang="en-US" sz="1050" dirty="0" smtClean="0">
                <a:hlinkClick r:id="rId5" action="ppaction://hlinkfile"/>
              </a:rPr>
              <a:t> 2) computation of discharge (USGS)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 action="ppaction://hlinkfile"/>
              </a:rPr>
              <a:t>Flood Risk Management- A strategic Approach (WWF/UNESCO)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 action="ppaction://hlinkfile"/>
              </a:rPr>
              <a:t>Guidance on Water Supply and Sanitation in Extreme Weather Events (WHO/UNESCO)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6" action="ppaction://hlinkfile"/>
              </a:rPr>
              <a:t>Guidance to Water and Adaptation to Climate Change (UN)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05647" y="4075238"/>
            <a:ext cx="3068337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n-US" sz="1050" b="1" dirty="0"/>
              <a:t>E </a:t>
            </a:r>
            <a:r>
              <a:rPr lang="en-US" sz="1050" b="1" dirty="0" smtClean="0"/>
              <a:t>learning (COMET)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/>
              </a:rPr>
              <a:t>Flood Frequency Analysis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/>
              </a:rPr>
              <a:t>Snowmelt Process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/>
              </a:rPr>
              <a:t>Flash </a:t>
            </a:r>
            <a:r>
              <a:rPr lang="en-US" sz="1050" dirty="0">
                <a:hlinkClick r:id="rId7"/>
              </a:rPr>
              <a:t>Flood </a:t>
            </a:r>
            <a:r>
              <a:rPr lang="en-US" sz="1050" dirty="0" smtClean="0">
                <a:hlinkClick r:id="rId7"/>
              </a:rPr>
              <a:t>Process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7"/>
              </a:rPr>
              <a:t>Runoff </a:t>
            </a:r>
            <a:r>
              <a:rPr lang="en-US" sz="1050" dirty="0" smtClean="0">
                <a:hlinkClick r:id="rId7"/>
              </a:rPr>
              <a:t>Processes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7"/>
              </a:rPr>
              <a:t>International Multi </a:t>
            </a:r>
            <a:endParaRPr lang="en-US" sz="1050" dirty="0" smtClean="0">
              <a:hlinkClick r:id="rId7"/>
            </a:endParaRPr>
          </a:p>
          <a:p>
            <a:r>
              <a:rPr lang="en-US" sz="1050" dirty="0">
                <a:hlinkClick r:id="rId7"/>
              </a:rPr>
              <a:t> </a:t>
            </a:r>
            <a:r>
              <a:rPr lang="en-US" sz="1050" dirty="0" smtClean="0">
                <a:hlinkClick r:id="rId7"/>
              </a:rPr>
              <a:t>    Hazard </a:t>
            </a:r>
            <a:r>
              <a:rPr lang="en-US" sz="1050" dirty="0">
                <a:hlinkClick r:id="rId7"/>
              </a:rPr>
              <a:t>Early Warning </a:t>
            </a:r>
            <a:r>
              <a:rPr lang="en-US" sz="1050" dirty="0" smtClean="0">
                <a:hlinkClick r:id="rId7"/>
              </a:rPr>
              <a:t>System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7"/>
              </a:rPr>
              <a:t>Basic Hydrological </a:t>
            </a:r>
            <a:r>
              <a:rPr lang="en-US" sz="1050" dirty="0" smtClean="0">
                <a:hlinkClick r:id="rId7"/>
              </a:rPr>
              <a:t>Sciences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/>
              </a:rPr>
              <a:t>Stream </a:t>
            </a:r>
            <a:r>
              <a:rPr lang="en-US" sz="1050" dirty="0">
                <a:hlinkClick r:id="rId7"/>
              </a:rPr>
              <a:t>Flow </a:t>
            </a:r>
            <a:r>
              <a:rPr lang="en-US" sz="1050" dirty="0" smtClean="0">
                <a:hlinkClick r:id="rId7"/>
              </a:rPr>
              <a:t>routing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7"/>
              </a:rPr>
              <a:t>Unit Hydrograph </a:t>
            </a:r>
            <a:r>
              <a:rPr lang="en-US" sz="1050" dirty="0" smtClean="0">
                <a:hlinkClick r:id="rId7"/>
              </a:rPr>
              <a:t>Theory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457455" y="4144515"/>
            <a:ext cx="3384376" cy="2354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/>
            <a:endParaRPr lang="en-US" sz="105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err="1" smtClean="0">
                <a:hlinkClick r:id="rId8"/>
              </a:rPr>
              <a:t>Hydrocore</a:t>
            </a:r>
            <a:r>
              <a:rPr lang="en-US" sz="1050" dirty="0" smtClean="0">
                <a:hlinkClick r:id="rId8"/>
              </a:rPr>
              <a:t> (</a:t>
            </a:r>
            <a:r>
              <a:rPr lang="en-US" sz="1050" dirty="0" err="1" smtClean="0">
                <a:hlinkClick r:id="rId8"/>
              </a:rPr>
              <a:t>Tenevia</a:t>
            </a:r>
            <a:r>
              <a:rPr lang="en-US" sz="1050" dirty="0" smtClean="0"/>
              <a:t>)</a:t>
            </a:r>
            <a:endParaRPr lang="en-US" sz="105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>
                <a:hlinkClick r:id="rId9"/>
              </a:rPr>
              <a:t>The TIGER water Information System, </a:t>
            </a:r>
          </a:p>
          <a:p>
            <a:pPr marL="171450" indent="-171450"/>
            <a:r>
              <a:rPr lang="en-US" sz="1050" dirty="0" smtClean="0"/>
              <a:t>	</a:t>
            </a:r>
            <a:r>
              <a:rPr lang="en-US" sz="1050" dirty="0" smtClean="0">
                <a:hlinkClick r:id="rId9"/>
              </a:rPr>
              <a:t>Tiger Kit (Crowd4sat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>
                <a:hlinkClick r:id="rId10"/>
              </a:rPr>
              <a:t>ADELIE, </a:t>
            </a:r>
            <a:r>
              <a:rPr lang="en-GB" sz="1050" dirty="0" err="1" smtClean="0">
                <a:hlinkClick r:id="rId10"/>
              </a:rPr>
              <a:t>Paratronic</a:t>
            </a:r>
            <a:r>
              <a:rPr lang="en-GB" sz="1050" dirty="0" smtClean="0">
                <a:hlinkClick r:id="rId10"/>
              </a:rPr>
              <a:t> Solutions</a:t>
            </a:r>
            <a:r>
              <a:rPr lang="en-GB" sz="1050" dirty="0" smtClean="0"/>
              <a:t> (</a:t>
            </a:r>
            <a:r>
              <a:rPr lang="en-GB" sz="1050" dirty="0" err="1" smtClean="0"/>
              <a:t>Paratronic</a:t>
            </a:r>
            <a:r>
              <a:rPr lang="en-GB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1"/>
              </a:rPr>
              <a:t>RISC-KIT, SUDSLOC (F</a:t>
            </a:r>
            <a:r>
              <a:rPr lang="en-US" sz="1050" dirty="0" smtClean="0">
                <a:hlinkClick r:id="rId12"/>
              </a:rPr>
              <a:t>HRC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>
                <a:hlinkClick r:id="rId13"/>
              </a:rPr>
              <a:t>MyPredict</a:t>
            </a:r>
            <a:r>
              <a:rPr lang="en-US" sz="1050" dirty="0" smtClean="0">
                <a:hlinkClick r:id="rId13"/>
              </a:rPr>
              <a:t> (Predict Services</a:t>
            </a:r>
            <a:r>
              <a:rPr lang="en-US" sz="1050" dirty="0" smtClean="0"/>
              <a:t>)</a:t>
            </a:r>
            <a:endParaRPr lang="en-GB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4"/>
              </a:rPr>
              <a:t>NOW-casting under innovative rainfall monitoring tool</a:t>
            </a:r>
            <a:r>
              <a:rPr lang="en-US" sz="1050" dirty="0"/>
              <a:t> (</a:t>
            </a:r>
            <a:r>
              <a:rPr lang="en-US" sz="1050" dirty="0">
                <a:hlinkClick r:id="rId14"/>
              </a:rPr>
              <a:t>Small Rainfall system</a:t>
            </a:r>
            <a:r>
              <a:rPr lang="en-US" sz="1050" dirty="0"/>
              <a:t>) 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AIGA (</a:t>
            </a:r>
            <a:r>
              <a:rPr lang="en-US" sz="1050" dirty="0" err="1" smtClean="0">
                <a:hlinkClick r:id="rId15"/>
              </a:rPr>
              <a:t>Vigicrues</a:t>
            </a:r>
            <a:r>
              <a:rPr lang="en-US" sz="1050" dirty="0" smtClean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>
                <a:hlinkClick r:id="rId16"/>
              </a:rPr>
              <a:t>Myfloodrisk</a:t>
            </a:r>
            <a:r>
              <a:rPr lang="en-US" sz="1050" dirty="0" smtClean="0">
                <a:hlinkClick r:id="rId16"/>
              </a:rPr>
              <a:t>, </a:t>
            </a:r>
            <a:r>
              <a:rPr lang="en-US" sz="1050" dirty="0" err="1" smtClean="0">
                <a:hlinkClick r:id="rId16"/>
              </a:rPr>
              <a:t>Rainsat</a:t>
            </a:r>
            <a:r>
              <a:rPr lang="en-US" sz="1050" dirty="0" smtClean="0">
                <a:hlinkClick r:id="rId16"/>
              </a:rPr>
              <a:t>,  </a:t>
            </a:r>
          </a:p>
          <a:p>
            <a:r>
              <a:rPr lang="en-US" sz="1050" dirty="0" smtClean="0"/>
              <a:t>      </a:t>
            </a:r>
            <a:r>
              <a:rPr lang="en-US" sz="1050" dirty="0" err="1" smtClean="0">
                <a:hlinkClick r:id="rId16"/>
              </a:rPr>
              <a:t>Mijn</a:t>
            </a:r>
            <a:r>
              <a:rPr lang="en-US" sz="1050" dirty="0" smtClean="0">
                <a:hlinkClick r:id="rId16"/>
              </a:rPr>
              <a:t> </a:t>
            </a:r>
            <a:r>
              <a:rPr lang="en-US" sz="1050" dirty="0" err="1" smtClean="0">
                <a:hlinkClick r:id="rId16"/>
              </a:rPr>
              <a:t>Hoogwaterstanden</a:t>
            </a:r>
            <a:r>
              <a:rPr lang="en-US" sz="1050" dirty="0" smtClean="0">
                <a:hlinkClick r:id="rId16"/>
              </a:rPr>
              <a:t>, </a:t>
            </a:r>
            <a:endParaRPr lang="en-US" sz="1050" dirty="0" smtClean="0"/>
          </a:p>
          <a:p>
            <a:r>
              <a:rPr lang="en-US" sz="1050" dirty="0"/>
              <a:t> </a:t>
            </a:r>
            <a:r>
              <a:rPr lang="en-US" sz="1050" dirty="0" smtClean="0"/>
              <a:t>     </a:t>
            </a:r>
            <a:r>
              <a:rPr lang="en-US" sz="1050" dirty="0" err="1" smtClean="0">
                <a:hlinkClick r:id="rId16"/>
              </a:rPr>
              <a:t>Safetrip</a:t>
            </a:r>
            <a:r>
              <a:rPr lang="en-US" sz="1050" dirty="0" smtClean="0">
                <a:hlinkClick r:id="rId16"/>
              </a:rPr>
              <a:t> </a:t>
            </a:r>
            <a:r>
              <a:rPr lang="en-US" sz="1050" dirty="0">
                <a:hlinkClick r:id="rId16"/>
              </a:rPr>
              <a:t>(HKV</a:t>
            </a:r>
            <a:r>
              <a:rPr lang="en-US" sz="1050" dirty="0" smtClean="0"/>
              <a:t>)</a:t>
            </a:r>
          </a:p>
          <a:p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636848" y="4144515"/>
            <a:ext cx="12266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/>
              <a:t>Products/Platform</a:t>
            </a:r>
            <a:endParaRPr lang="en-US" sz="105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7" y="966788"/>
            <a:ext cx="1247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61962" y="1377434"/>
            <a:ext cx="22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(non WMO resources)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8050" y="11004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11" y="162418"/>
            <a:ext cx="3816424" cy="31624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	Trainings/Workshops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 action="ppaction://hlinkfile"/>
              </a:rPr>
              <a:t>Urban flood Management (APFM/France)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" action="ppaction://hlinkfile"/>
              </a:rPr>
              <a:t>Measures of Flood Management (APFM/Vietnam)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4" action="ppaction://hlinkfile"/>
              </a:rPr>
              <a:t>Flood Risk Maps (APFM/Cuba)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4" action="ppaction://hlinkfile"/>
              </a:rPr>
              <a:t>Flood Measures and Management Plans (APFM/Cuba)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5" action="ppaction://hlinkfile"/>
              </a:rPr>
              <a:t>Integrated Urban Flood Management Planning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5" action="ppaction://hlinkfile"/>
              </a:rPr>
              <a:t>Urban Flood Management in Changing Climate 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6" action="ppaction://hlinkfile"/>
              </a:rPr>
              <a:t>Training Manual on Best Practice in flood Forecasting and Warning (APFM/Antalya)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 action="ppaction://hlinkfile"/>
              </a:rPr>
              <a:t>Flood forecasting and Warning System; System Development-Warning Issued Dissemination of Messages (APFM/Croatia)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 action="ppaction://hlinkfile"/>
              </a:rPr>
              <a:t>Raising Awareness and Capacity Building Flood Disaster Risk Reduction (APFM/Croatia)</a:t>
            </a:r>
            <a:r>
              <a:rPr lang="en-US" sz="105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8" action="ppaction://hlinkfile"/>
              </a:rPr>
              <a:t>Data collection and Use for Flood and Drought Management (APFM/ETHZ)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9" action="ppaction://hlinkfile"/>
              </a:rPr>
              <a:t>IFM training manual and facilitator’s guide (APFM-</a:t>
            </a:r>
            <a:r>
              <a:rPr lang="en-US" sz="1050" dirty="0" err="1" smtClean="0">
                <a:hlinkClick r:id="rId9" action="ppaction://hlinkfile"/>
              </a:rPr>
              <a:t>CapNet</a:t>
            </a:r>
            <a:r>
              <a:rPr lang="en-US" sz="1050" dirty="0" smtClean="0">
                <a:hlinkClick r:id="rId9" action="ppaction://hlinkfile"/>
              </a:rPr>
              <a:t>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9" action="ppaction://hlinkfile"/>
              </a:rPr>
              <a:t>Integrated Urban Flood Management (APFM/Malaysia)</a:t>
            </a:r>
            <a:endParaRPr lang="en-US" sz="105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23520" y="162418"/>
            <a:ext cx="432048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3"/>
            <a:r>
              <a:rPr lang="en-US" sz="1050" b="1" dirty="0" smtClean="0"/>
              <a:t>	Manuals/Guidelines/Tool series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Meteorological Systems for Hydrological </a:t>
            </a:r>
            <a:r>
              <a:rPr lang="en-US" sz="1050" dirty="0" smtClean="0"/>
              <a:t>purposes (</a:t>
            </a:r>
            <a:r>
              <a:rPr lang="en-US" sz="1050" dirty="0" smtClean="0">
                <a:hlinkClick r:id="rId10"/>
              </a:rPr>
              <a:t>WMO</a:t>
            </a:r>
            <a:r>
              <a:rPr lang="en-US" sz="1050" dirty="0" smtClean="0"/>
              <a:t>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1"/>
              </a:rPr>
              <a:t>Institutional Partnership in Multi Hazard Early Warning </a:t>
            </a:r>
            <a:r>
              <a:rPr lang="en-US" sz="1050" dirty="0" smtClean="0">
                <a:hlinkClick r:id="rId11"/>
              </a:rPr>
              <a:t>System</a:t>
            </a:r>
            <a:r>
              <a:rPr lang="en-US" sz="1050" dirty="0" smtClean="0"/>
              <a:t> (WMO)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2"/>
              </a:rPr>
              <a:t>Guidelines on Multi Hazard Impact based forecast and Warning </a:t>
            </a:r>
            <a:r>
              <a:rPr lang="en-US" sz="1050" dirty="0" smtClean="0">
                <a:hlinkClick r:id="rId12"/>
              </a:rPr>
              <a:t>Service</a:t>
            </a:r>
            <a:r>
              <a:rPr lang="en-US" sz="1050" dirty="0" smtClean="0"/>
              <a:t> (WMO)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3"/>
              </a:rPr>
              <a:t>Guidance on water supply and sanitation in Extreme Weather Events</a:t>
            </a:r>
            <a:r>
              <a:rPr lang="en-US" sz="1050" dirty="0" smtClean="0"/>
              <a:t> (</a:t>
            </a:r>
            <a:r>
              <a:rPr lang="en-US" sz="1050" dirty="0" smtClean="0"/>
              <a:t>WMO/UNECE/WHO)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4"/>
              </a:rPr>
              <a:t>The Role of Media in Flood Management (APFM tool)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5"/>
              </a:rPr>
              <a:t>IFM </a:t>
            </a:r>
            <a:r>
              <a:rPr lang="en-US" sz="1050" dirty="0">
                <a:hlinkClick r:id="rId15"/>
              </a:rPr>
              <a:t>Flood Forecasting and Early </a:t>
            </a:r>
            <a:r>
              <a:rPr lang="en-US" sz="1050" dirty="0" smtClean="0">
                <a:hlinkClick r:id="rId15"/>
              </a:rPr>
              <a:t>Warning (APFM tool)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6"/>
              </a:rPr>
              <a:t>IFM Flood </a:t>
            </a:r>
            <a:r>
              <a:rPr lang="en-US" sz="1050" dirty="0" smtClean="0">
                <a:hlinkClick r:id="rId16"/>
              </a:rPr>
              <a:t>Mapping (APFM tool)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7"/>
              </a:rPr>
              <a:t>IFM Crisis Mapping and Crowdsourcing in Flood </a:t>
            </a:r>
            <a:r>
              <a:rPr lang="en-US" sz="1050" dirty="0" smtClean="0">
                <a:hlinkClick r:id="rId17"/>
              </a:rPr>
              <a:t>Management</a:t>
            </a:r>
            <a:r>
              <a:rPr lang="en-US" sz="1050" dirty="0" smtClean="0"/>
              <a:t> (</a:t>
            </a:r>
            <a:r>
              <a:rPr lang="en-US" sz="1050" dirty="0" smtClean="0">
                <a:hlinkClick r:id="rId18"/>
              </a:rPr>
              <a:t>APFM</a:t>
            </a:r>
            <a:r>
              <a:rPr lang="en-US" sz="1050" dirty="0" smtClean="0"/>
              <a:t> tool)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9"/>
              </a:rPr>
              <a:t>IFM Risk sharing in </a:t>
            </a:r>
            <a:r>
              <a:rPr lang="en-US" sz="1050" dirty="0">
                <a:hlinkClick r:id="rId19"/>
              </a:rPr>
              <a:t>F</a:t>
            </a:r>
            <a:r>
              <a:rPr lang="en-US" sz="1050" dirty="0" smtClean="0">
                <a:hlinkClick r:id="rId19"/>
              </a:rPr>
              <a:t>lood Management (APFM tool</a:t>
            </a:r>
            <a:r>
              <a:rPr lang="en-US" sz="1050" dirty="0" smtClean="0"/>
              <a:t>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Flood Risk Management </a:t>
            </a:r>
            <a:r>
              <a:rPr lang="en-US" sz="1050" dirty="0" smtClean="0"/>
              <a:t>Draft (twinning partnership between France, Turkey, Romania etc)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0"/>
              </a:rPr>
              <a:t>Community </a:t>
            </a:r>
            <a:r>
              <a:rPr lang="en-US" sz="1050" dirty="0">
                <a:hlinkClick r:id="rId20"/>
              </a:rPr>
              <a:t>based Flood Management </a:t>
            </a:r>
            <a:r>
              <a:rPr lang="en-US" sz="1050" dirty="0" smtClean="0">
                <a:hlinkClick r:id="rId20"/>
              </a:rPr>
              <a:t>Manual</a:t>
            </a:r>
            <a:r>
              <a:rPr lang="en-US" sz="1050" dirty="0" smtClean="0"/>
              <a:t> (</a:t>
            </a:r>
            <a:r>
              <a:rPr lang="en-US" sz="1050" dirty="0" smtClean="0">
                <a:hlinkClick r:id="rId18"/>
              </a:rPr>
              <a:t>APFM</a:t>
            </a:r>
            <a:r>
              <a:rPr lang="en-US" sz="1050" dirty="0" smtClean="0"/>
              <a:t> tool)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29511" y="3695596"/>
            <a:ext cx="3814489" cy="31624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b="1" dirty="0" smtClean="0"/>
              <a:t>	Manuals/Guidelines/Tool series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9" action="ppaction://hlinkfile"/>
              </a:rPr>
              <a:t>Sub </a:t>
            </a:r>
            <a:r>
              <a:rPr lang="en-US" sz="1050" dirty="0">
                <a:hlinkClick r:id="rId9" action="ppaction://hlinkfile"/>
              </a:rPr>
              <a:t>Seasonal to Seasonal forecasting project for water </a:t>
            </a:r>
            <a:r>
              <a:rPr lang="en-US" sz="1050" dirty="0" smtClean="0">
                <a:hlinkClick r:id="rId9" action="ppaction://hlinkfile"/>
              </a:rPr>
              <a:t>management (BoM/Australia)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The Development of Flood Forecasting and Early Warning Services (WMO/USAID)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9" action="ppaction://hlinkfile"/>
              </a:rPr>
              <a:t>Complementing Monitoring with Prediction for Water </a:t>
            </a:r>
            <a:r>
              <a:rPr lang="en-US" sz="1050" dirty="0" smtClean="0">
                <a:hlinkClick r:id="rId9" action="ppaction://hlinkfile"/>
              </a:rPr>
              <a:t>Management (CSUF/GWP)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9" action="ppaction://hlinkfile"/>
              </a:rPr>
              <a:t>Remote Sensing applications to Water Resources Exploration and Management to Enhance Resiliency to climate Change and promote Economic </a:t>
            </a:r>
            <a:r>
              <a:rPr lang="en-US" sz="1050" dirty="0" smtClean="0">
                <a:hlinkClick r:id="rId9" action="ppaction://hlinkfile"/>
              </a:rPr>
              <a:t>Development (USGS)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9" action="ppaction://hlinkfile"/>
              </a:rPr>
              <a:t>USGS </a:t>
            </a:r>
            <a:r>
              <a:rPr lang="en-US" sz="1050" dirty="0" smtClean="0">
                <a:hlinkClick r:id="rId9" action="ppaction://hlinkfile"/>
              </a:rPr>
              <a:t>Stream gauging</a:t>
            </a:r>
            <a:r>
              <a:rPr lang="en-US" sz="1050" dirty="0">
                <a:hlinkClick r:id="rId9" action="ppaction://hlinkfile"/>
              </a:rPr>
              <a:t>, Models and </a:t>
            </a:r>
            <a:r>
              <a:rPr lang="en-US" sz="1050" dirty="0" smtClean="0">
                <a:hlinkClick r:id="rId9" action="ppaction://hlinkfile"/>
              </a:rPr>
              <a:t>Tools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Extreme Events and Disaster Management (UFRGS/</a:t>
            </a:r>
            <a:r>
              <a:rPr lang="en-US" sz="1050" dirty="0" err="1" smtClean="0"/>
              <a:t>Brasil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Disaster Preparedness and Telecommunication (International Centre for Theoretical Physics)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Weather Telecommunication in Developing Countries (</a:t>
            </a:r>
            <a:r>
              <a:rPr lang="en-US" sz="1050" dirty="0" smtClean="0">
                <a:hlinkClick r:id="rId21"/>
              </a:rPr>
              <a:t>International Centre for Theoretical Physics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2"/>
              </a:rPr>
              <a:t>Flood Risk Management – A strategic Approach </a:t>
            </a:r>
            <a:r>
              <a:rPr lang="en-US" sz="1050" dirty="0" smtClean="0"/>
              <a:t>(WWF/UNESCO/ADB)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0" y="4200654"/>
            <a:ext cx="5951130" cy="2308730"/>
            <a:chOff x="4204150" y="3984344"/>
            <a:chExt cx="5951130" cy="2308730"/>
          </a:xfrm>
        </p:grpSpPr>
        <p:sp>
          <p:nvSpPr>
            <p:cNvPr id="14" name="TextBox 13"/>
            <p:cNvSpPr txBox="1"/>
            <p:nvPr/>
          </p:nvSpPr>
          <p:spPr>
            <a:xfrm>
              <a:off x="4204150" y="3984344"/>
              <a:ext cx="4313312" cy="1708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050" b="1" dirty="0" smtClean="0"/>
                <a:t>	Products/Platform</a:t>
              </a:r>
            </a:p>
            <a:p>
              <a:pPr marL="171450" lvl="1" indent="-171450">
                <a:buFont typeface="Arial" panose="020B0604020202020204" pitchFamily="34" charset="0"/>
                <a:buChar char="•"/>
              </a:pPr>
              <a:r>
                <a:rPr lang="en-US" sz="1050" dirty="0">
                  <a:hlinkClick r:id="rId23"/>
                </a:rPr>
                <a:t>RISC-KIT, SUDSLOC (FHRC</a:t>
              </a:r>
              <a:r>
                <a:rPr lang="en-US" sz="1050" dirty="0"/>
                <a:t>)</a:t>
              </a:r>
              <a:endParaRPr lang="en-US" sz="105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Knowledge and Decision Support Tools (</a:t>
              </a:r>
              <a:r>
                <a:rPr lang="en-US" sz="1050" dirty="0" smtClean="0">
                  <a:hlinkClick r:id="rId24"/>
                </a:rPr>
                <a:t>Water Balance Modelling , River runoff Forecasting, Informing the Agricultural Calendar, Demand side irrigation Calculator, Water Stress monitor (</a:t>
              </a:r>
              <a:r>
                <a:rPr lang="en-US" sz="1050" dirty="0" err="1" smtClean="0">
                  <a:hlinkClick r:id="rId24"/>
                </a:rPr>
                <a:t>iMoMo</a:t>
              </a:r>
              <a:r>
                <a:rPr lang="en-US" sz="1050" dirty="0" smtClean="0">
                  <a:hlinkClick r:id="rId24"/>
                </a:rPr>
                <a:t> Innovation Hub</a:t>
              </a:r>
              <a:r>
                <a:rPr lang="en-US" sz="105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5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hlinkClick r:id="rId25"/>
                </a:rPr>
                <a:t>Hydro Alert, River board (</a:t>
              </a:r>
              <a:r>
                <a:rPr lang="en-US" sz="1050" dirty="0" err="1" smtClean="0">
                  <a:hlinkClick r:id="rId25"/>
                </a:rPr>
                <a:t>Tenevia</a:t>
              </a:r>
              <a:r>
                <a:rPr lang="en-US" sz="105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/>
                <a:t>AIGA (</a:t>
              </a:r>
              <a:r>
                <a:rPr lang="en-US" sz="1050" dirty="0" err="1" smtClean="0">
                  <a:hlinkClick r:id="rId26"/>
                </a:rPr>
                <a:t>Vigicrues</a:t>
              </a:r>
              <a:r>
                <a:rPr lang="en-US" sz="105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err="1"/>
                <a:t>SafeTrip</a:t>
              </a:r>
              <a:r>
                <a:rPr lang="en-US" sz="1050" dirty="0"/>
                <a:t> (</a:t>
              </a:r>
              <a:r>
                <a:rPr lang="en-US" sz="1050" dirty="0">
                  <a:hlinkClick r:id="rId27"/>
                </a:rPr>
                <a:t>HKV</a:t>
              </a:r>
              <a:r>
                <a:rPr lang="en-US" sz="105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err="1" smtClean="0"/>
                <a:t>MyPredict</a:t>
              </a:r>
              <a:r>
                <a:rPr lang="en-US" sz="1050" dirty="0" smtClean="0"/>
                <a:t> (</a:t>
              </a:r>
              <a:r>
                <a:rPr lang="en-US" sz="1050" dirty="0" smtClean="0">
                  <a:hlinkClick r:id="rId28"/>
                </a:rPr>
                <a:t>Predict Services</a:t>
              </a:r>
              <a:r>
                <a:rPr lang="en-US" sz="1050" dirty="0" smtClean="0"/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38856" y="5715993"/>
              <a:ext cx="3816424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050" b="1" dirty="0" smtClean="0"/>
                <a:t>	E-learning (COMET)</a:t>
              </a:r>
              <a:endParaRPr lang="en-US" sz="105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hlinkClick r:id="rId29"/>
                </a:rPr>
                <a:t>Flash Flood Early Warning System Reference</a:t>
              </a:r>
              <a:endParaRPr lang="en-US" sz="105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 smtClean="0">
                  <a:hlinkClick r:id="rId29"/>
                </a:rPr>
                <a:t>International Multi Hazard Early Warning System</a:t>
              </a:r>
              <a:endParaRPr lang="en-US" sz="1050" dirty="0" smtClean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-12401" y="5135526"/>
            <a:ext cx="51880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83408" y="3531580"/>
            <a:ext cx="0" cy="1603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3408" y="3531580"/>
            <a:ext cx="3955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805112"/>
            <a:ext cx="1295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106437" y="19167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7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82" y="180975"/>
            <a:ext cx="3816424" cy="3647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b="1" dirty="0" smtClean="0"/>
              <a:t>	Trainings/Workshops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 action="ppaction://hlinkfile"/>
              </a:rPr>
              <a:t>Social </a:t>
            </a:r>
            <a:r>
              <a:rPr lang="en-US" sz="1050" dirty="0">
                <a:hlinkClick r:id="rId2" action="ppaction://hlinkfile"/>
              </a:rPr>
              <a:t>and </a:t>
            </a:r>
            <a:r>
              <a:rPr lang="en-US" sz="1050" dirty="0" smtClean="0">
                <a:hlinkClick r:id="rId2" action="ppaction://hlinkfile"/>
              </a:rPr>
              <a:t>Institutional </a:t>
            </a:r>
            <a:r>
              <a:rPr lang="en-US" sz="1050" dirty="0">
                <a:hlinkClick r:id="rId2" action="ppaction://hlinkfile"/>
              </a:rPr>
              <a:t>Aspects of </a:t>
            </a:r>
            <a:r>
              <a:rPr lang="en-US" sz="1050" dirty="0" smtClean="0">
                <a:hlinkClick r:id="rId2" action="ppaction://hlinkfile"/>
              </a:rPr>
              <a:t>IFM (APFM/Antalya)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" action="ppaction://hlinkfile"/>
              </a:rPr>
              <a:t>Social Aspects and Stake holder </a:t>
            </a:r>
            <a:r>
              <a:rPr lang="en-US" sz="1050" dirty="0" smtClean="0">
                <a:hlinkClick r:id="rId3" action="ppaction://hlinkfile"/>
              </a:rPr>
              <a:t>Involvement (APFM/Jakarta)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The Development of Flood Forecasting and Early Warning Services (WMO/USAID)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 action="ppaction://hlinkfile"/>
              </a:rPr>
              <a:t>Urban flood Management (APFM/France)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4" action="ppaction://hlinkfile"/>
              </a:rPr>
              <a:t>Measures of Flood Management (APFM/Vietnam)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5" action="ppaction://hlinkfile"/>
              </a:rPr>
              <a:t>Perception of </a:t>
            </a:r>
            <a:r>
              <a:rPr lang="en-US" sz="1050" dirty="0" smtClean="0">
                <a:hlinkClick r:id="rId5" action="ppaction://hlinkfile"/>
              </a:rPr>
              <a:t>Risk (APFM/Cuba)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5" action="ppaction://hlinkfile"/>
              </a:rPr>
              <a:t>Flood Measures and Management Plans (APFM/Cuba)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6" action="ppaction://hlinkfile"/>
              </a:rPr>
              <a:t>Integrated Urban Flood Management Planning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6" action="ppaction://hlinkfile"/>
              </a:rPr>
              <a:t>Urban Flood Management in Changing Climate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6" action="ppaction://hlinkfile"/>
              </a:rPr>
              <a:t>Training Manual on Best Practice in flood Forecasting and Warning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 action="ppaction://hlinkfile"/>
              </a:rPr>
              <a:t>Flood forecasting and Warning System; System Development-Warning Issued Dissemination of Messages (APFM/Croatia)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 action="ppaction://hlinkfile"/>
              </a:rPr>
              <a:t>Raising Awareness and Capacity Building Flood Disaster Risk Reduction (APFM/Croatia)</a:t>
            </a:r>
            <a:r>
              <a:rPr lang="en-US" sz="105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8" action="ppaction://hlinkfile"/>
              </a:rPr>
              <a:t>Data Collection and Use for Flood and Drought Management (APFM/ETHZ)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 smtClean="0"/>
              <a:t>Capturing Vulnerability of Floods (WMO/UNU)</a:t>
            </a:r>
            <a:endParaRPr lang="en-US" sz="105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0829" y="3828127"/>
            <a:ext cx="462587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b="1" dirty="0" smtClean="0"/>
              <a:t>	Case studies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9" action="ppaction://hlinkfile"/>
              </a:rPr>
              <a:t>Community </a:t>
            </a:r>
            <a:r>
              <a:rPr lang="en-US" sz="1050" dirty="0">
                <a:hlinkClick r:id="rId9" action="ppaction://hlinkfile"/>
              </a:rPr>
              <a:t>Preparedness </a:t>
            </a:r>
            <a:r>
              <a:rPr lang="en-US" sz="1050" dirty="0" smtClean="0">
                <a:hlinkClick r:id="rId9" action="ppaction://hlinkfile"/>
              </a:rPr>
              <a:t>and Public Participation in Flash Flood Management (APFM)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Elements of Flash Flood </a:t>
            </a:r>
            <a:r>
              <a:rPr lang="en-US" sz="1050" dirty="0" smtClean="0"/>
              <a:t>Management (APFM)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Flood Crisis </a:t>
            </a:r>
            <a:r>
              <a:rPr lang="en-US" sz="1050" dirty="0" smtClean="0"/>
              <a:t>Preparedness (France/</a:t>
            </a:r>
            <a:r>
              <a:rPr lang="en-US" sz="1050" dirty="0" err="1" smtClean="0"/>
              <a:t>Floodsite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0" action="ppaction://hlinkfile"/>
              </a:rPr>
              <a:t>Case studies for Community Based Flood </a:t>
            </a:r>
            <a:r>
              <a:rPr lang="en-US" sz="1050" dirty="0" smtClean="0">
                <a:hlinkClick r:id="rId10" action="ppaction://hlinkfile"/>
              </a:rPr>
              <a:t>Management (APFM)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1" action="ppaction://hlinkfile"/>
              </a:rPr>
              <a:t>Social and Institutional Aspects of Integrated Flood Management: Experiences from Pilot Projects (APFM)</a:t>
            </a:r>
            <a:endParaRPr lang="en-US" sz="105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0829" y="5428953"/>
            <a:ext cx="3816424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b="1" dirty="0" smtClean="0"/>
              <a:t>	E learning (COMET)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2"/>
              </a:rPr>
              <a:t>Flash Flood Early Warning System Reference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2"/>
              </a:rPr>
              <a:t>International Multi Hazard Early Warning System</a:t>
            </a:r>
            <a:endParaRPr lang="en-US" sz="105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96000" y="4990371"/>
            <a:ext cx="38480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3"/>
            <a:r>
              <a:rPr lang="en-US" sz="1050" b="1" dirty="0" smtClean="0"/>
              <a:t>Trainings/Workshops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0" action="ppaction://hlinkfile"/>
              </a:rPr>
              <a:t>Remote </a:t>
            </a:r>
            <a:r>
              <a:rPr lang="en-US" sz="1050" dirty="0">
                <a:hlinkClick r:id="rId10" action="ppaction://hlinkfile"/>
              </a:rPr>
              <a:t>Sensing applications to Water Resources Exploration and Management to Enhance Resiliency to climate Change and promote Economic </a:t>
            </a:r>
            <a:r>
              <a:rPr lang="en-US" sz="1050" dirty="0" smtClean="0">
                <a:hlinkClick r:id="rId10" action="ppaction://hlinkfile"/>
              </a:rPr>
              <a:t>Development (USGS)</a:t>
            </a:r>
            <a:endParaRPr lang="en-GB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Extreme Events and Disaster Management (UFRGS/</a:t>
            </a:r>
            <a:r>
              <a:rPr lang="en-US" sz="1050" dirty="0" err="1" smtClean="0"/>
              <a:t>Brasil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Disaster Preparedness and Telecommunication (</a:t>
            </a:r>
            <a:r>
              <a:rPr lang="en-US" sz="1050" dirty="0" smtClean="0">
                <a:hlinkClick r:id="rId13"/>
              </a:rPr>
              <a:t>International Centre for Theoretical Physics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Weather Telecommunication in Developing Countries (International Centre for Theoretical Physics)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0" action="ppaction://hlinkfile"/>
              </a:rPr>
              <a:t>Flood Risk Management – A strategic Approach (WWF/UNESCO/ADB)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296000" y="3591252"/>
            <a:ext cx="38480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050" b="1" dirty="0" smtClean="0"/>
              <a:t>	Products/Platform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Knowledge and Decision Support Tools (</a:t>
            </a:r>
            <a:r>
              <a:rPr lang="en-US" sz="1050" dirty="0">
                <a:hlinkClick r:id="rId14"/>
              </a:rPr>
              <a:t>Water Balance Modelling , River runoff Forecasting, Informing the Agricultural Calendar, Demand side irrigation Calculator, Water Stress </a:t>
            </a:r>
            <a:r>
              <a:rPr lang="en-US" sz="1050" dirty="0" smtClean="0">
                <a:hlinkClick r:id="rId14"/>
              </a:rPr>
              <a:t>monitor</a:t>
            </a:r>
            <a:r>
              <a:rPr lang="en-US" sz="1050" dirty="0" smtClean="0"/>
              <a:t> (</a:t>
            </a:r>
            <a:r>
              <a:rPr lang="en-US" sz="1050" dirty="0" err="1" smtClean="0">
                <a:hlinkClick r:id="rId14"/>
              </a:rPr>
              <a:t>iMoMo</a:t>
            </a:r>
            <a:r>
              <a:rPr lang="en-US" sz="1050" dirty="0" smtClean="0">
                <a:hlinkClick r:id="rId14"/>
              </a:rPr>
              <a:t> Innovation Hub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5"/>
              </a:rPr>
              <a:t>RISC-KIT, SUDSLOC (FHRC</a:t>
            </a:r>
            <a:r>
              <a:rPr lang="en-US" sz="105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>
                <a:hlinkClick r:id="rId16"/>
              </a:rPr>
              <a:t>MyPredict</a:t>
            </a:r>
            <a:r>
              <a:rPr lang="en-US" sz="1050" dirty="0" smtClean="0">
                <a:hlinkClick r:id="rId16"/>
              </a:rPr>
              <a:t> (Predict Services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5296000" y="180975"/>
            <a:ext cx="4625878" cy="346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000" b="1" dirty="0" smtClean="0"/>
              <a:t>	</a:t>
            </a:r>
            <a:r>
              <a:rPr lang="en-US" sz="1050" b="1" dirty="0" smtClean="0"/>
              <a:t>Manuals/Guidelines/Tool series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hlinkClick r:id="rId17" action="ppaction://hlinkfile"/>
              </a:rPr>
              <a:t>DEWETRA Platform</a:t>
            </a: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hlinkClick r:id="rId18"/>
              </a:rPr>
              <a:t>Community </a:t>
            </a:r>
            <a:r>
              <a:rPr lang="en-US" sz="1100" dirty="0">
                <a:hlinkClick r:id="rId18"/>
              </a:rPr>
              <a:t>Based Disaster Risk Management for </a:t>
            </a:r>
            <a:endParaRPr lang="en-US" sz="1100" dirty="0" smtClean="0">
              <a:hlinkClick r:id="rId18"/>
            </a:endParaRPr>
          </a:p>
          <a:p>
            <a:r>
              <a:rPr lang="en-US" sz="1100" dirty="0" smtClean="0"/>
              <a:t>      </a:t>
            </a:r>
            <a:r>
              <a:rPr lang="en-US" sz="1100" dirty="0" smtClean="0">
                <a:hlinkClick r:id="rId18"/>
              </a:rPr>
              <a:t>Local Authorities (ADPC/EU</a:t>
            </a:r>
            <a:r>
              <a:rPr lang="en-US" sz="1100" dirty="0" smtClean="0"/>
              <a:t>)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hlinkClick r:id="rId19"/>
              </a:rPr>
              <a:t>IFM Management of Flash </a:t>
            </a:r>
            <a:r>
              <a:rPr lang="en-US" sz="1100" dirty="0" smtClean="0">
                <a:hlinkClick r:id="rId19"/>
              </a:rPr>
              <a:t>Floods</a:t>
            </a:r>
            <a:r>
              <a:rPr lang="en-US" sz="1100" dirty="0" smtClean="0"/>
              <a:t>  (</a:t>
            </a:r>
            <a:r>
              <a:rPr lang="en-US" sz="1100" dirty="0" smtClean="0">
                <a:hlinkClick r:id="rId20"/>
              </a:rPr>
              <a:t>APFM </a:t>
            </a:r>
            <a:r>
              <a:rPr lang="en-US" sz="1100" dirty="0" smtClean="0"/>
              <a:t>tool)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hlinkClick r:id="rId21"/>
              </a:rPr>
              <a:t>IFM Coastal and Delta Flood </a:t>
            </a:r>
            <a:r>
              <a:rPr lang="en-US" sz="1100" dirty="0" smtClean="0">
                <a:hlinkClick r:id="rId21"/>
              </a:rPr>
              <a:t>Management</a:t>
            </a:r>
            <a:r>
              <a:rPr lang="en-US" sz="1100" dirty="0" smtClean="0"/>
              <a:t> (APFM tool)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hlinkClick r:id="rId22"/>
              </a:rPr>
              <a:t>Water Resource Assessment Handbook For Review of </a:t>
            </a:r>
            <a:endParaRPr lang="en-US" sz="1100" dirty="0" smtClean="0">
              <a:hlinkClick r:id="rId22"/>
            </a:endParaRPr>
          </a:p>
          <a:p>
            <a:r>
              <a:rPr lang="en-US" sz="1100" dirty="0" smtClean="0"/>
              <a:t>      </a:t>
            </a:r>
            <a:r>
              <a:rPr lang="en-US" sz="1100" dirty="0" smtClean="0">
                <a:hlinkClick r:id="rId22"/>
              </a:rPr>
              <a:t>National Capabilities</a:t>
            </a:r>
            <a:r>
              <a:rPr lang="en-US" sz="1100" dirty="0" smtClean="0"/>
              <a:t> (WMO/UNESCO)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Guidelines on Participative Flood Risk Management </a:t>
            </a:r>
          </a:p>
          <a:p>
            <a:r>
              <a:rPr lang="en-US" sz="1100" dirty="0" smtClean="0"/>
              <a:t>      Planning (EU twinning project for Turkey and Balkan region)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hlinkClick r:id="rId23"/>
              </a:rPr>
              <a:t>Legal </a:t>
            </a:r>
            <a:r>
              <a:rPr lang="en-US" sz="1100" dirty="0">
                <a:hlinkClick r:id="rId23"/>
              </a:rPr>
              <a:t>and Institutional Aspects of Integrated Flood </a:t>
            </a:r>
            <a:endParaRPr lang="en-US" sz="1100" dirty="0" smtClean="0">
              <a:hlinkClick r:id="rId23"/>
            </a:endParaRPr>
          </a:p>
          <a:p>
            <a:r>
              <a:rPr lang="en-US" sz="1100" dirty="0" smtClean="0"/>
              <a:t>      </a:t>
            </a:r>
            <a:r>
              <a:rPr lang="en-US" sz="1100" dirty="0" smtClean="0">
                <a:hlinkClick r:id="rId23"/>
              </a:rPr>
              <a:t>Management (APFM tool)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hlinkClick r:id="rId24"/>
              </a:rPr>
              <a:t>Organizing Community Participation for Flood </a:t>
            </a:r>
            <a:endParaRPr lang="en-US" sz="1100" dirty="0" smtClean="0">
              <a:hlinkClick r:id="rId24"/>
            </a:endParaRPr>
          </a:p>
          <a:p>
            <a:r>
              <a:rPr lang="en-US" sz="1100" dirty="0"/>
              <a:t> </a:t>
            </a:r>
            <a:r>
              <a:rPr lang="en-US" sz="1100" dirty="0" smtClean="0"/>
              <a:t>     </a:t>
            </a:r>
            <a:r>
              <a:rPr lang="en-US" sz="1100" dirty="0" smtClean="0">
                <a:hlinkClick r:id="rId24"/>
              </a:rPr>
              <a:t>Management (APFM tool)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hlinkClick r:id="rId25"/>
              </a:rPr>
              <a:t>Community based Flood </a:t>
            </a:r>
            <a:r>
              <a:rPr lang="en-US" sz="1100" dirty="0" smtClean="0">
                <a:hlinkClick r:id="rId25"/>
              </a:rPr>
              <a:t>Management</a:t>
            </a:r>
            <a:r>
              <a:rPr lang="en-US" sz="1100" dirty="0" smtClean="0"/>
              <a:t> (APFM)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hlinkClick r:id="rId26"/>
              </a:rPr>
              <a:t>Institutional Partnership in multi-hazard early </a:t>
            </a:r>
          </a:p>
          <a:p>
            <a:r>
              <a:rPr lang="en-US" sz="1100" dirty="0" smtClean="0"/>
              <a:t>      </a:t>
            </a:r>
            <a:r>
              <a:rPr lang="en-US" sz="1100" dirty="0" smtClean="0">
                <a:hlinkClick r:id="rId26"/>
              </a:rPr>
              <a:t>warning system </a:t>
            </a:r>
            <a:r>
              <a:rPr lang="en-US" sz="1100" dirty="0" smtClean="0"/>
              <a:t>(</a:t>
            </a:r>
            <a:r>
              <a:rPr lang="en-US" sz="1100" dirty="0" smtClean="0">
                <a:hlinkClick r:id="rId27"/>
              </a:rPr>
              <a:t>WMO</a:t>
            </a:r>
            <a:r>
              <a:rPr lang="en-US" sz="11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hlinkClick r:id="rId28"/>
              </a:rPr>
              <a:t>Multi-hazard Impact based forecast and Warning </a:t>
            </a:r>
            <a:endParaRPr lang="en-US" sz="1100" dirty="0" smtClean="0"/>
          </a:p>
          <a:p>
            <a:r>
              <a:rPr lang="en-US" sz="1100" dirty="0" smtClean="0"/>
              <a:t>     </a:t>
            </a:r>
            <a:r>
              <a:rPr lang="en-US" sz="1100" dirty="0" smtClean="0">
                <a:hlinkClick r:id="rId28"/>
              </a:rPr>
              <a:t>Service (WMO)</a:t>
            </a: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hlinkClick r:id="rId10" action="ppaction://hlinkfile"/>
              </a:rPr>
              <a:t>IFM training manual and Facilitators’ guide (APFM-</a:t>
            </a:r>
            <a:r>
              <a:rPr lang="en-US" sz="1100" dirty="0" err="1" smtClean="0">
                <a:hlinkClick r:id="rId10" action="ppaction://hlinkfile"/>
              </a:rPr>
              <a:t>CapNet</a:t>
            </a:r>
            <a:r>
              <a:rPr lang="en-US" sz="1100" dirty="0" smtClean="0">
                <a:hlinkClick r:id="rId10" action="ppaction://hlinkfile"/>
              </a:rPr>
              <a:t>)</a:t>
            </a:r>
            <a:endParaRPr lang="en-US" sz="11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-1" y="5285177"/>
            <a:ext cx="51880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88068" y="4520624"/>
            <a:ext cx="0" cy="7645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88067" y="4520624"/>
            <a:ext cx="3955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53" y="2608927"/>
            <a:ext cx="1247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74299" y="18024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600" y="260648"/>
            <a:ext cx="3816424" cy="21929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b="1" dirty="0" smtClean="0"/>
              <a:t>	Trainings/Workshops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 action="ppaction://hlinkfile"/>
              </a:rPr>
              <a:t>Social </a:t>
            </a:r>
            <a:r>
              <a:rPr lang="en-US" sz="1050" dirty="0">
                <a:hlinkClick r:id="rId2" action="ppaction://hlinkfile"/>
              </a:rPr>
              <a:t>and </a:t>
            </a:r>
            <a:r>
              <a:rPr lang="en-US" sz="1050" dirty="0" smtClean="0">
                <a:hlinkClick r:id="rId2" action="ppaction://hlinkfile"/>
              </a:rPr>
              <a:t>Institutional </a:t>
            </a:r>
            <a:r>
              <a:rPr lang="en-US" sz="1050" dirty="0">
                <a:hlinkClick r:id="rId2" action="ppaction://hlinkfile"/>
              </a:rPr>
              <a:t>Aspects of </a:t>
            </a:r>
            <a:r>
              <a:rPr lang="en-US" sz="1050" dirty="0" smtClean="0">
                <a:hlinkClick r:id="rId2" action="ppaction://hlinkfile"/>
              </a:rPr>
              <a:t>IFM (APFM/Antalya)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" action="ppaction://hlinkfile"/>
              </a:rPr>
              <a:t>Social </a:t>
            </a:r>
            <a:r>
              <a:rPr lang="en-US" sz="1050" dirty="0">
                <a:hlinkClick r:id="rId3" action="ppaction://hlinkfile"/>
              </a:rPr>
              <a:t>Aspects and Stake holder </a:t>
            </a:r>
            <a:r>
              <a:rPr lang="en-US" sz="1050" dirty="0" smtClean="0">
                <a:hlinkClick r:id="rId3" action="ppaction://hlinkfile"/>
              </a:rPr>
              <a:t>Involvement (APFM/Jaka</a:t>
            </a:r>
            <a:r>
              <a:rPr lang="en-US" sz="1050" dirty="0" smtClean="0"/>
              <a:t>rta)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 action="ppaction://hlinkfile"/>
              </a:rPr>
              <a:t>Urban flood Management (APFM/France)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4" action="ppaction://hlinkfile"/>
              </a:rPr>
              <a:t>Measures of Flood Risk Management (APFM/Vietnam)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5" action="ppaction://hlinkfile"/>
              </a:rPr>
              <a:t>Flood Measures and Management Plans (APFM/Cuba)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6" action="ppaction://hlinkfile"/>
              </a:rPr>
              <a:t>Integrated Urban Flood Management Planning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6" action="ppaction://hlinkfile"/>
              </a:rPr>
              <a:t>Urban Flood Management in Changing Climate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 action="ppaction://hlinkfile"/>
              </a:rPr>
              <a:t>Flood forecasting and Warning System; System Development-Warning Issued Dissemination of Messages (APFM/Croatia)</a:t>
            </a:r>
            <a:endParaRPr lang="en-US" sz="1050" dirty="0" smtClean="0"/>
          </a:p>
          <a:p>
            <a:pPr marL="171450" indent="-171450"/>
            <a:endParaRPr lang="en-US" sz="105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0600" y="2400357"/>
            <a:ext cx="381642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b="1" dirty="0" smtClean="0"/>
              <a:t>	Case studies/Manual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8"/>
              </a:rPr>
              <a:t>Case studies for Community Based Flood Management (APFM)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9" action="ppaction://hlinkfile"/>
              </a:rPr>
              <a:t>Case Studies in Flood Management (APFM)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0"/>
              </a:rPr>
              <a:t>Community Preparedness </a:t>
            </a:r>
            <a:r>
              <a:rPr lang="en-US" sz="1050" dirty="0" smtClean="0">
                <a:hlinkClick r:id="rId10"/>
              </a:rPr>
              <a:t>and Public Participation in Flash Flood Management in Europe (APFM)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Elements of Flash Flood </a:t>
            </a:r>
            <a:r>
              <a:rPr lang="en-US" sz="1050" dirty="0" smtClean="0"/>
              <a:t>Management (APFM)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1" action="ppaction://hlinkfile"/>
              </a:rPr>
              <a:t>Social and Institutional Aspects of Integrated Flood Management: Experiences from Pilot Projects (APFM)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Flood Crisis Preparedness (France/</a:t>
            </a:r>
            <a:r>
              <a:rPr lang="en-US" sz="1050" dirty="0" err="1" smtClean="0"/>
              <a:t>Floodsite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9" action="ppaction://hlinkfile"/>
              </a:rPr>
              <a:t>Flood Risk Management – A strategic Approach (WWF/UNESCO/ADB/GWP)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71354" y="5136328"/>
            <a:ext cx="3816424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b="1" dirty="0" smtClean="0"/>
              <a:t>	E learning (COMET)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2"/>
              </a:rPr>
              <a:t>Flash Flood Early Warning System Reference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2"/>
              </a:rPr>
              <a:t>International Multi Hazard Early Warning System</a:t>
            </a:r>
            <a:endParaRPr lang="en-US" sz="105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60669" y="2081039"/>
            <a:ext cx="3816424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4"/>
            <a:r>
              <a:rPr lang="en-US" sz="1000" b="1" dirty="0" smtClean="0"/>
              <a:t>Manuals/Guidelines/Tool series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3"/>
              </a:rPr>
              <a:t>Field </a:t>
            </a:r>
            <a:r>
              <a:rPr lang="en-US" sz="1050" dirty="0">
                <a:hlinkClick r:id="rId13"/>
              </a:rPr>
              <a:t>Practitioners’ </a:t>
            </a:r>
            <a:r>
              <a:rPr lang="en-US" sz="1050" dirty="0" smtClean="0">
                <a:hlinkClick r:id="rId13"/>
              </a:rPr>
              <a:t>Handbook </a:t>
            </a:r>
            <a:r>
              <a:rPr lang="en-US" sz="1050" dirty="0" smtClean="0"/>
              <a:t>(</a:t>
            </a:r>
            <a:r>
              <a:rPr lang="en-US" sz="1050" dirty="0" smtClean="0">
                <a:hlinkClick r:id="rId14"/>
              </a:rPr>
              <a:t>ADPC</a:t>
            </a:r>
            <a:r>
              <a:rPr lang="en-US" sz="1050" dirty="0" smtClean="0"/>
              <a:t>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5"/>
              </a:rPr>
              <a:t>Institutional </a:t>
            </a:r>
            <a:r>
              <a:rPr lang="en-US" sz="1050" dirty="0">
                <a:hlinkClick r:id="rId15"/>
              </a:rPr>
              <a:t>Partnership in multi-hazard early warning </a:t>
            </a:r>
            <a:r>
              <a:rPr lang="en-US" sz="1050" dirty="0" smtClean="0">
                <a:hlinkClick r:id="rId15"/>
              </a:rPr>
              <a:t>system</a:t>
            </a:r>
            <a:r>
              <a:rPr lang="en-US" sz="1050" dirty="0" smtClean="0"/>
              <a:t> (</a:t>
            </a:r>
            <a:r>
              <a:rPr lang="en-US" sz="1050" dirty="0" smtClean="0">
                <a:hlinkClick r:id="rId16"/>
              </a:rPr>
              <a:t>WMO</a:t>
            </a:r>
            <a:r>
              <a:rPr lang="en-US" sz="1050" dirty="0" smtClean="0"/>
              <a:t>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7"/>
              </a:rPr>
              <a:t>Guidelines on multi-hazard impact based forecast and warning service</a:t>
            </a:r>
            <a:r>
              <a:rPr lang="en-US" sz="1050" dirty="0" smtClean="0"/>
              <a:t> (WMO)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8"/>
              </a:rPr>
              <a:t>Management of Flash Flood</a:t>
            </a:r>
            <a:r>
              <a:rPr lang="en-US" sz="1050" dirty="0" smtClean="0"/>
              <a:t> (</a:t>
            </a:r>
            <a:r>
              <a:rPr lang="en-US" sz="1050" dirty="0" smtClean="0">
                <a:hlinkClick r:id="rId19"/>
              </a:rPr>
              <a:t>APFM</a:t>
            </a:r>
            <a:r>
              <a:rPr lang="en-US" sz="1050" dirty="0" smtClean="0"/>
              <a:t> tool)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0"/>
              </a:rPr>
              <a:t>Institutional and Legal Aspects of Flash Flood </a:t>
            </a:r>
            <a:r>
              <a:rPr lang="en-US" sz="1050" dirty="0" smtClean="0">
                <a:hlinkClick r:id="rId20"/>
              </a:rPr>
              <a:t>Management (APFM tool)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1"/>
              </a:rPr>
              <a:t>IFM Flood Emergency </a:t>
            </a:r>
            <a:r>
              <a:rPr lang="en-US" sz="1050" dirty="0" smtClean="0">
                <a:hlinkClick r:id="rId21"/>
              </a:rPr>
              <a:t>Planning (APFM tool)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2"/>
              </a:rPr>
              <a:t>IFM Flood Forecasting and Early </a:t>
            </a:r>
            <a:r>
              <a:rPr lang="en-US" sz="1050" dirty="0" smtClean="0">
                <a:hlinkClick r:id="rId22"/>
              </a:rPr>
              <a:t>Warning (APFM tool)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3"/>
              </a:rPr>
              <a:t>Water Resource Assessment Handbook For Review of National Capabilities (WMO/UNESCO)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4"/>
              </a:rPr>
              <a:t>Legal </a:t>
            </a:r>
            <a:r>
              <a:rPr lang="en-US" sz="1050" dirty="0">
                <a:hlinkClick r:id="rId24"/>
              </a:rPr>
              <a:t>and Institutional Aspects of Integrated Flood </a:t>
            </a:r>
            <a:r>
              <a:rPr lang="en-US" sz="1050" dirty="0" smtClean="0">
                <a:hlinkClick r:id="rId24"/>
              </a:rPr>
              <a:t>Management (APFM tool)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5"/>
              </a:rPr>
              <a:t>Social Aspects and Stakeholder Involvement in Integrated </a:t>
            </a:r>
            <a:r>
              <a:rPr lang="en-US" sz="1050" dirty="0" smtClean="0">
                <a:hlinkClick r:id="rId25"/>
              </a:rPr>
              <a:t>Flood Management (APFM tool)</a:t>
            </a:r>
            <a:endParaRPr lang="en-US" sz="1050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83127" y="4997026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0669" y="5297911"/>
            <a:ext cx="3848000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1050" b="1" dirty="0" smtClean="0"/>
              <a:t>	Companies</a:t>
            </a:r>
            <a:endParaRPr lang="en-US" sz="1050" dirty="0" smtClean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6"/>
              </a:rPr>
              <a:t>RISC-KIT, SUDSLOC (FHRC</a:t>
            </a:r>
            <a:r>
              <a:rPr lang="en-US" sz="1050" dirty="0"/>
              <a:t>)</a:t>
            </a:r>
          </a:p>
          <a:p>
            <a:endParaRPr lang="en-US" sz="1050" dirty="0"/>
          </a:p>
        </p:txBody>
      </p:sp>
      <p:sp>
        <p:nvSpPr>
          <p:cNvPr id="17" name="Rectangle 16"/>
          <p:cNvSpPr/>
          <p:nvPr/>
        </p:nvSpPr>
        <p:spPr>
          <a:xfrm>
            <a:off x="4387778" y="52005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40" y="343545"/>
            <a:ext cx="1333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3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7027" y="100578"/>
            <a:ext cx="5476974" cy="68711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3"/>
            <a:r>
              <a:rPr lang="en-US" sz="1000" b="1" dirty="0" smtClean="0"/>
              <a:t>	Manuals/Guidelines/</a:t>
            </a:r>
            <a:r>
              <a:rPr lang="en-US" sz="1000" b="1" dirty="0" err="1" smtClean="0"/>
              <a:t>Toolseries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"/>
              </a:rPr>
              <a:t>Flood </a:t>
            </a:r>
            <a:r>
              <a:rPr lang="en-US" sz="1050" dirty="0">
                <a:hlinkClick r:id="rId2"/>
              </a:rPr>
              <a:t>Risk Sensitive and Land Use </a:t>
            </a:r>
            <a:r>
              <a:rPr lang="en-US" sz="1050" dirty="0" smtClean="0">
                <a:hlinkClick r:id="rId2"/>
              </a:rPr>
              <a:t>Planning</a:t>
            </a:r>
            <a:r>
              <a:rPr lang="en-US" sz="1050" dirty="0" smtClean="0"/>
              <a:t> (World Bank)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"/>
              </a:rPr>
              <a:t>Sustainable Urban Land Use Planning </a:t>
            </a:r>
            <a:r>
              <a:rPr lang="en-US" sz="1050" dirty="0" smtClean="0"/>
              <a:t>(</a:t>
            </a:r>
            <a:r>
              <a:rPr lang="en-US" sz="1050" dirty="0" smtClean="0">
                <a:hlinkClick r:id="rId4"/>
              </a:rPr>
              <a:t>World Bank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5" action="ppaction://hlinkfile"/>
              </a:rPr>
              <a:t>Social Aspects of IFM (APFM tool)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6"/>
              </a:rPr>
              <a:t>Environmental Aspects of IFM (APFM tool)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7"/>
              </a:rPr>
              <a:t>Legal Aspects of IFM (APFM tool)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8"/>
              </a:rPr>
              <a:t>Economic Aspects of IFM (APFM </a:t>
            </a:r>
            <a:r>
              <a:rPr lang="en-US" sz="1050" dirty="0" smtClean="0"/>
              <a:t>tool)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>
                <a:hlinkClick r:id="rId9"/>
              </a:rPr>
              <a:t>Transboundary</a:t>
            </a:r>
            <a:r>
              <a:rPr lang="en-US" sz="1050" dirty="0" smtClean="0">
                <a:hlinkClick r:id="rId9"/>
              </a:rPr>
              <a:t> Flood Management  (APFM tool)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0" action="ppaction://hlinkfile"/>
              </a:rPr>
              <a:t>International and Trans boundary aspects of IFM (APFM/Jakarta)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0" action="ppaction://hlinkfile"/>
              </a:rPr>
              <a:t>Climate change Adaptation and IFM (APFM/Jakarta)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0" action="ppaction://hlinkfile"/>
              </a:rPr>
              <a:t>Formulating IFM Strategies (APFM/Jakarta)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0" action="ppaction://hlinkfile"/>
              </a:rPr>
              <a:t>Traditional Flood Management Practices (APFM/Jakarta)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1" action="ppaction://hlinkfile"/>
              </a:rPr>
              <a:t>Flood Proofing (APFM/Vietnam)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2" action="ppaction://hlinkfile"/>
              </a:rPr>
              <a:t>Integrated Urban Flood Management (APFM/</a:t>
            </a:r>
            <a:r>
              <a:rPr lang="en-US" sz="1050" dirty="0" err="1" smtClean="0">
                <a:hlinkClick r:id="rId12" action="ppaction://hlinkfile"/>
              </a:rPr>
              <a:t>CapNet</a:t>
            </a:r>
            <a:r>
              <a:rPr lang="en-US" sz="1050" dirty="0" smtClean="0">
                <a:hlinkClick r:id="rId12" action="ppaction://hlinkfile"/>
              </a:rPr>
              <a:t>/ </a:t>
            </a:r>
            <a:r>
              <a:rPr lang="en-US" sz="1050" dirty="0" err="1" smtClean="0">
                <a:hlinkClick r:id="rId12" action="ppaction://hlinkfile"/>
              </a:rPr>
              <a:t>Brasil</a:t>
            </a:r>
            <a:r>
              <a:rPr lang="en-US" sz="1050" dirty="0" smtClean="0">
                <a:hlinkClick r:id="rId12" action="ppaction://hlinkfile"/>
              </a:rPr>
              <a:t>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2" action="ppaction://hlinkfile"/>
              </a:rPr>
              <a:t>Flood Plain Management (APFM/</a:t>
            </a:r>
            <a:r>
              <a:rPr lang="en-US" sz="1050" dirty="0" err="1" smtClean="0">
                <a:hlinkClick r:id="rId12" action="ppaction://hlinkfile"/>
              </a:rPr>
              <a:t>Brasil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2" action="ppaction://hlinkfile"/>
              </a:rPr>
              <a:t>Sustainable Urban Flood Management (APFM/</a:t>
            </a:r>
            <a:r>
              <a:rPr lang="en-US" sz="1050" dirty="0" err="1" smtClean="0">
                <a:hlinkClick r:id="rId12" action="ppaction://hlinkfile"/>
              </a:rPr>
              <a:t>Brasil</a:t>
            </a:r>
            <a:r>
              <a:rPr lang="en-US" sz="1050" dirty="0" smtClean="0">
                <a:hlinkClick r:id="rId12" action="ppaction://hlinkfile"/>
              </a:rPr>
              <a:t>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3" action="ppaction://hlinkfile"/>
              </a:rPr>
              <a:t>Design of Temporary Shelters in Flooded </a:t>
            </a:r>
            <a:r>
              <a:rPr lang="en-US" sz="1050" dirty="0" smtClean="0">
                <a:hlinkClick r:id="rId13" action="ppaction://hlinkfile"/>
              </a:rPr>
              <a:t>areas (APFM/Paraguay)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4" action="ppaction://hlinkfile"/>
              </a:rPr>
              <a:t>Flood </a:t>
            </a:r>
            <a:r>
              <a:rPr lang="en-US" sz="1050" dirty="0" smtClean="0">
                <a:hlinkClick r:id="rId14" action="ppaction://hlinkfile"/>
              </a:rPr>
              <a:t>Intervention (APFM/Cuba)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5" action="ppaction://hlinkfile"/>
              </a:rPr>
              <a:t>Flood Risk Management (APFM/Malaysia)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16" action="ppaction://hlinkfile"/>
              </a:rPr>
              <a:t>IFM from Theory to Practice (APFM/France)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17"/>
              </a:rPr>
              <a:t>Disaster Risk reduction </a:t>
            </a:r>
            <a:r>
              <a:rPr lang="en-US" sz="1050" dirty="0" smtClean="0">
                <a:hlinkClick r:id="rId17"/>
              </a:rPr>
              <a:t>exemplar </a:t>
            </a:r>
            <a:r>
              <a:rPr lang="en-US" sz="1050" dirty="0">
                <a:hlinkClick r:id="rId17"/>
              </a:rPr>
              <a:t>to the user interface platform of the global framework for climate </a:t>
            </a:r>
            <a:r>
              <a:rPr lang="en-US" sz="1050" dirty="0" smtClean="0">
                <a:hlinkClick r:id="rId17"/>
              </a:rPr>
              <a:t>services</a:t>
            </a:r>
            <a:r>
              <a:rPr lang="en-US" sz="1050" dirty="0" smtClean="0"/>
              <a:t> (</a:t>
            </a:r>
            <a:r>
              <a:rPr lang="en-US" sz="1050" dirty="0" smtClean="0">
                <a:hlinkClick r:id="rId18"/>
              </a:rPr>
              <a:t>GFCS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hlinkClick r:id="rId19"/>
              </a:rPr>
              <a:t>Water Exemplar to the user interface platform of the Global Framework for Climate </a:t>
            </a:r>
            <a:r>
              <a:rPr lang="en-GB" sz="1050" dirty="0" smtClean="0">
                <a:hlinkClick r:id="rId19"/>
              </a:rPr>
              <a:t>services</a:t>
            </a:r>
            <a:r>
              <a:rPr lang="en-GB" sz="1050" dirty="0" smtClean="0"/>
              <a:t> (</a:t>
            </a:r>
            <a:r>
              <a:rPr lang="en-GB" sz="1050" dirty="0" smtClean="0">
                <a:hlinkClick r:id="rId18"/>
              </a:rPr>
              <a:t>GFCS</a:t>
            </a:r>
            <a:r>
              <a:rPr lang="en-GB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hlinkClick r:id="rId20"/>
              </a:rPr>
              <a:t>Development of the global framework for climate services at the national </a:t>
            </a:r>
            <a:r>
              <a:rPr lang="en-GB" sz="1050" dirty="0" smtClean="0">
                <a:hlinkClick r:id="rId20"/>
              </a:rPr>
              <a:t>level </a:t>
            </a:r>
            <a:r>
              <a:rPr lang="en-GB" sz="1050" dirty="0" smtClean="0"/>
              <a:t>(</a:t>
            </a:r>
            <a:r>
              <a:rPr lang="en-GB" sz="1050" dirty="0" smtClean="0">
                <a:hlinkClick r:id="rId18"/>
              </a:rPr>
              <a:t>GFCS</a:t>
            </a:r>
            <a:r>
              <a:rPr lang="en-GB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hlinkClick r:id="rId20"/>
              </a:rPr>
              <a:t>Guidelines for national meteorological services in the establishment of national climate </a:t>
            </a:r>
            <a:r>
              <a:rPr lang="en-GB" sz="1050" dirty="0" smtClean="0">
                <a:hlinkClick r:id="rId20"/>
              </a:rPr>
              <a:t>services </a:t>
            </a:r>
            <a:r>
              <a:rPr lang="en-GB" sz="1050" dirty="0" smtClean="0"/>
              <a:t>(WMO)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hlinkClick r:id="rId21"/>
              </a:rPr>
              <a:t>Use of climate predictions to manage </a:t>
            </a:r>
            <a:r>
              <a:rPr lang="en-GB" sz="1050" dirty="0" smtClean="0">
                <a:hlinkClick r:id="rId21"/>
              </a:rPr>
              <a:t>risks </a:t>
            </a:r>
            <a:r>
              <a:rPr lang="en-GB" sz="1050" dirty="0" smtClean="0"/>
              <a:t>(</a:t>
            </a:r>
            <a:r>
              <a:rPr lang="en-GB" sz="1050" dirty="0" smtClean="0">
                <a:hlinkClick r:id="rId18"/>
              </a:rPr>
              <a:t>GFCS</a:t>
            </a:r>
            <a:r>
              <a:rPr lang="en-GB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hlinkClick r:id="rId22"/>
              </a:rPr>
              <a:t>Priority needs for the operationalization of the global framework for climate services (2016-2018</a:t>
            </a:r>
            <a:r>
              <a:rPr lang="en-GB" sz="1050" dirty="0" smtClean="0">
                <a:hlinkClick r:id="rId22"/>
              </a:rPr>
              <a:t>) (GFCS)</a:t>
            </a:r>
            <a:endParaRPr lang="en-GB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hlinkClick r:id="rId23"/>
              </a:rPr>
              <a:t>Valuing weather and climate: economic assessment of meteorological and hydrological </a:t>
            </a:r>
            <a:r>
              <a:rPr lang="en-GB" sz="1050" dirty="0" smtClean="0">
                <a:hlinkClick r:id="rId23"/>
              </a:rPr>
              <a:t>services (GFCS)</a:t>
            </a:r>
            <a:endParaRPr lang="en-GB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Climate </a:t>
            </a:r>
            <a:r>
              <a:rPr lang="en-GB" sz="1050" dirty="0" smtClean="0"/>
              <a:t>services </a:t>
            </a:r>
            <a:r>
              <a:rPr lang="en-GB" sz="1050" dirty="0"/>
              <a:t>for supporting climate change adaptation -supplement to the technical guidelines for the national </a:t>
            </a:r>
            <a:r>
              <a:rPr lang="en-GB" sz="1050" dirty="0" smtClean="0"/>
              <a:t>adaptation </a:t>
            </a:r>
            <a:r>
              <a:rPr lang="en-GB" sz="1050" dirty="0"/>
              <a:t>plan </a:t>
            </a:r>
            <a:r>
              <a:rPr lang="en-GB" sz="1050" dirty="0" smtClean="0"/>
              <a:t>process (</a:t>
            </a:r>
            <a:r>
              <a:rPr lang="en-GB" sz="1050" dirty="0" smtClean="0">
                <a:hlinkClick r:id="rId18"/>
              </a:rPr>
              <a:t>GFCS</a:t>
            </a:r>
            <a:r>
              <a:rPr lang="en-GB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4"/>
              </a:rPr>
              <a:t>Design and Optimization of Hydrometric </a:t>
            </a:r>
            <a:r>
              <a:rPr lang="en-US" sz="1050" dirty="0" smtClean="0">
                <a:hlinkClick r:id="rId24"/>
              </a:rPr>
              <a:t>Networks</a:t>
            </a:r>
            <a:r>
              <a:rPr lang="en-GB" sz="1050" dirty="0" smtClean="0"/>
              <a:t> (</a:t>
            </a:r>
            <a:r>
              <a:rPr lang="en-GB" sz="1050" dirty="0" smtClean="0">
                <a:hlinkClick r:id="rId25"/>
              </a:rPr>
              <a:t>HYCOS</a:t>
            </a:r>
            <a:r>
              <a:rPr lang="en-GB" sz="1050" dirty="0" smtClean="0"/>
              <a:t>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Management and </a:t>
            </a:r>
            <a:r>
              <a:rPr lang="en-US" sz="1050" dirty="0" smtClean="0"/>
              <a:t>Valorization </a:t>
            </a:r>
            <a:r>
              <a:rPr lang="en-US" sz="1050" dirty="0"/>
              <a:t>of Hydrological data for </a:t>
            </a:r>
            <a:r>
              <a:rPr lang="en-US" sz="1050" dirty="0" smtClean="0"/>
              <a:t>IWRM</a:t>
            </a:r>
            <a:r>
              <a:rPr lang="en-GB" sz="1050" dirty="0" smtClean="0"/>
              <a:t> (</a:t>
            </a:r>
            <a:r>
              <a:rPr lang="en-GB" sz="1050" dirty="0" smtClean="0">
                <a:hlinkClick r:id="rId25"/>
              </a:rPr>
              <a:t>HYCOS</a:t>
            </a:r>
            <a:r>
              <a:rPr lang="en-GB" sz="1050" dirty="0" smtClean="0"/>
              <a:t>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6"/>
              </a:rPr>
              <a:t>Participation, Consensus building and Conflict management training </a:t>
            </a:r>
            <a:r>
              <a:rPr lang="en-US" sz="1050" dirty="0" smtClean="0">
                <a:hlinkClick r:id="rId26"/>
              </a:rPr>
              <a:t>course</a:t>
            </a:r>
            <a:r>
              <a:rPr lang="en-GB" sz="1050" dirty="0" smtClean="0"/>
              <a:t> (</a:t>
            </a:r>
            <a:r>
              <a:rPr lang="en-GB" sz="1050" dirty="0" smtClean="0">
                <a:hlinkClick r:id="rId25"/>
              </a:rPr>
              <a:t>HYCOS</a:t>
            </a:r>
            <a:r>
              <a:rPr lang="en-GB" sz="1050" dirty="0" smtClean="0"/>
              <a:t>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27"/>
              </a:rPr>
              <a:t>Water Resource Assessment Handbook for review of national capabilities</a:t>
            </a:r>
            <a:r>
              <a:rPr lang="en-GB" sz="1050" dirty="0" smtClean="0"/>
              <a:t> (WMO/UNESCO)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28"/>
              </a:rPr>
              <a:t>Flood and Coastal Erosion Risk Management: A Manual for Economic Appraisal (2013</a:t>
            </a:r>
            <a:r>
              <a:rPr lang="en-US" sz="1050" dirty="0" smtClean="0">
                <a:hlinkClick r:id="rId28"/>
              </a:rPr>
              <a:t>) </a:t>
            </a:r>
            <a:r>
              <a:rPr lang="en-US" sz="1050" dirty="0" smtClean="0"/>
              <a:t>(</a:t>
            </a:r>
            <a:r>
              <a:rPr lang="en-US" sz="1050" dirty="0" smtClean="0">
                <a:hlinkClick r:id="rId29"/>
              </a:rPr>
              <a:t>FHRC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0"/>
              </a:rPr>
              <a:t>Flood and Coastal Erosion Risk Management: Handbook and Data for Economic Appraisal (2013</a:t>
            </a:r>
            <a:r>
              <a:rPr lang="en-US" sz="1050" dirty="0" smtClean="0">
                <a:hlinkClick r:id="rId30"/>
              </a:rPr>
              <a:t>) (FHRC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0"/>
              </a:rPr>
              <a:t>Flood Risk Science and </a:t>
            </a:r>
            <a:r>
              <a:rPr lang="en-US" sz="1050" dirty="0" smtClean="0">
                <a:hlinkClick r:id="rId30"/>
              </a:rPr>
              <a:t>Management (FHRC)</a:t>
            </a:r>
            <a:endParaRPr lang="en-US" sz="105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124" y="111863"/>
            <a:ext cx="3528392" cy="4455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b="1" dirty="0" smtClean="0"/>
              <a:t>	Case studies/Literatures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Commission </a:t>
            </a:r>
            <a:r>
              <a:rPr lang="en-US" sz="1050" dirty="0"/>
              <a:t>on Climatology Guidelines on Capacity Development for climate services draft </a:t>
            </a:r>
            <a:r>
              <a:rPr lang="en-US" sz="1050" dirty="0" smtClean="0"/>
              <a:t>report (</a:t>
            </a:r>
            <a:r>
              <a:rPr lang="en-US" sz="1050" dirty="0" smtClean="0">
                <a:hlinkClick r:id="rId31"/>
              </a:rPr>
              <a:t>WMO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2"/>
              </a:rPr>
              <a:t>Socio-economic Study on improved </a:t>
            </a:r>
            <a:r>
              <a:rPr lang="en-US" sz="1050" dirty="0" smtClean="0">
                <a:hlinkClick r:id="rId32"/>
              </a:rPr>
              <a:t>Hydro meteorological </a:t>
            </a:r>
            <a:r>
              <a:rPr lang="en-US" sz="1050" dirty="0">
                <a:hlinkClick r:id="rId32"/>
              </a:rPr>
              <a:t>Services in the Kingdom of </a:t>
            </a:r>
            <a:r>
              <a:rPr lang="en-US" sz="1050" dirty="0" smtClean="0">
                <a:hlinkClick r:id="rId32"/>
              </a:rPr>
              <a:t>Bhutan (DHMS/Bhutan)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3"/>
              </a:rPr>
              <a:t>A European Research and Innovation roadmap for Climate </a:t>
            </a:r>
            <a:r>
              <a:rPr lang="en-US" sz="1050" dirty="0" smtClean="0">
                <a:hlinkClick r:id="rId33"/>
              </a:rPr>
              <a:t>Services (GFCS)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4"/>
              </a:rPr>
              <a:t>Modernizing weather, water and climate services: A roadmap for </a:t>
            </a:r>
            <a:r>
              <a:rPr lang="en-US" sz="1050" dirty="0" smtClean="0">
                <a:hlinkClick r:id="rId34"/>
              </a:rPr>
              <a:t>Bhutan (World Bank)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5" action="ppaction://hlinkfile"/>
              </a:rPr>
              <a:t>Manual of standard operating procedures for hydrometric surveys in British Columbia (Province of British Columbia)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5" action="ppaction://hlinkfile"/>
              </a:rPr>
              <a:t>Drought </a:t>
            </a:r>
            <a:r>
              <a:rPr lang="en-US" sz="1050" dirty="0">
                <a:hlinkClick r:id="rId35" action="ppaction://hlinkfile"/>
              </a:rPr>
              <a:t>Conditions and Management Conditions in </a:t>
            </a:r>
            <a:r>
              <a:rPr lang="en-US" sz="1050" dirty="0" smtClean="0">
                <a:hlinkClick r:id="rId35" action="ppaction://hlinkfile"/>
              </a:rPr>
              <a:t>Cambodia (IDMP)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5" action="ppaction://hlinkfile"/>
              </a:rPr>
              <a:t>Drought, Vulnerability and Risk Reduction: the UNCCD </a:t>
            </a:r>
            <a:r>
              <a:rPr lang="en-US" sz="1050" dirty="0" smtClean="0">
                <a:hlinkClick r:id="rId35" action="ppaction://hlinkfile"/>
              </a:rPr>
              <a:t>Context</a:t>
            </a:r>
            <a:r>
              <a:rPr lang="en-US" sz="1050" dirty="0" smtClean="0"/>
              <a:t> (IDMP)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5" action="ppaction://hlinkfile"/>
              </a:rPr>
              <a:t>Drought Preparedness, Mitigation and </a:t>
            </a:r>
            <a:r>
              <a:rPr lang="en-US" sz="1050" dirty="0" smtClean="0">
                <a:hlinkClick r:id="rId35" action="ppaction://hlinkfile"/>
              </a:rPr>
              <a:t>Response (IDMP)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5" action="ppaction://hlinkfile"/>
              </a:rPr>
              <a:t>Drought Condition and Management Strategies in </a:t>
            </a:r>
            <a:r>
              <a:rPr lang="en-US" sz="1050" dirty="0" smtClean="0">
                <a:hlinkClick r:id="rId35" action="ppaction://hlinkfile"/>
              </a:rPr>
              <a:t>India (IDMP)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6"/>
              </a:rPr>
              <a:t>Capacity Development to Support National Drought </a:t>
            </a:r>
            <a:r>
              <a:rPr lang="en-US" sz="1050" dirty="0" smtClean="0">
                <a:hlinkClick r:id="rId36"/>
              </a:rPr>
              <a:t>Management Policies </a:t>
            </a:r>
            <a:r>
              <a:rPr lang="en-US" sz="1050" dirty="0" smtClean="0"/>
              <a:t>(</a:t>
            </a:r>
            <a:r>
              <a:rPr lang="en-US" sz="1050" dirty="0" smtClean="0">
                <a:hlinkClick r:id="rId37"/>
              </a:rPr>
              <a:t>IDMP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5" action="ppaction://hlinkfile"/>
              </a:rPr>
              <a:t>Overview </a:t>
            </a:r>
            <a:r>
              <a:rPr lang="en-US" sz="1050" dirty="0">
                <a:hlinkClick r:id="rId35" action="ppaction://hlinkfile"/>
              </a:rPr>
              <a:t>of regional climate conditions in 2015 and the associated national water management </a:t>
            </a:r>
            <a:r>
              <a:rPr lang="en-US" sz="1050" dirty="0" smtClean="0">
                <a:hlinkClick r:id="rId35" action="ppaction://hlinkfile"/>
              </a:rPr>
              <a:t>responses (FFGS</a:t>
            </a:r>
            <a:r>
              <a:rPr lang="en-US" sz="1050" dirty="0" smtClean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hlinkClick r:id="rId35" action="ppaction://hlinkfile"/>
              </a:rPr>
              <a:t>How to advance sub-seasonal to seasonal prediction for water management in south Asia establishing a way forward (FFGS)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hlinkClick r:id="rId35" action="ppaction://hlinkfile"/>
              </a:rPr>
              <a:t>Weather Forecasts and Early Warnings Activities at </a:t>
            </a:r>
            <a:r>
              <a:rPr lang="en-US" sz="1050" dirty="0" smtClean="0">
                <a:hlinkClick r:id="rId35" action="ppaction://hlinkfile"/>
              </a:rPr>
              <a:t>TSMS (FFGS</a:t>
            </a:r>
            <a:r>
              <a:rPr lang="en-US" sz="1050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058" y="4808981"/>
            <a:ext cx="2556855" cy="1200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resources not fitting in 1-5 but potentially related to the E2E EWS for FF topic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0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1421</TotalTime>
  <Words>762</Words>
  <Application>Microsoft Office PowerPoint</Application>
  <PresentationFormat>On-screen Show (4:3)</PresentationFormat>
  <Paragraphs>450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WMO_WHITE_Powerpoint_en_fr</vt:lpstr>
      <vt:lpstr>PowerPoint Presentation</vt:lpstr>
      <vt:lpstr>Rationale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Shrijwal Adhikari</dc:creator>
  <cp:lastModifiedBy>Giacomo Teruggi</cp:lastModifiedBy>
  <cp:revision>97</cp:revision>
  <cp:lastPrinted>2017-09-25T14:07:34Z</cp:lastPrinted>
  <dcterms:created xsi:type="dcterms:W3CDTF">2017-09-14T07:38:24Z</dcterms:created>
  <dcterms:modified xsi:type="dcterms:W3CDTF">2017-12-01T13:34:56Z</dcterms:modified>
</cp:coreProperties>
</file>